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48" r:id="rId7"/>
    <p:sldId id="349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84" y="-5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accent2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732" y="1006297"/>
            <a:ext cx="532066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303" y="1612628"/>
            <a:ext cx="7386955" cy="3423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accent2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6197" y="4653089"/>
            <a:ext cx="2588259" cy="1975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315200" cy="553998"/>
          </a:xfrm>
        </p:spPr>
        <p:txBody>
          <a:bodyPr/>
          <a:lstStyle/>
          <a:p>
            <a:r>
              <a:rPr lang="tr-TR" b="1" dirty="0" smtClean="0"/>
              <a:t>OKULLARDA AKRAN ZORBALIĞI</a:t>
            </a:r>
            <a:endParaRPr lang="tr-TR" b="1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745" y="363093"/>
            <a:ext cx="4848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Akran </a:t>
            </a:r>
            <a:r>
              <a:rPr sz="3200" spc="-10" dirty="0"/>
              <a:t>Zorbalığı </a:t>
            </a:r>
            <a:r>
              <a:rPr sz="3200" spc="-5" dirty="0"/>
              <a:t>ile </a:t>
            </a:r>
            <a:r>
              <a:rPr sz="3200" dirty="0"/>
              <a:t>İlgili</a:t>
            </a:r>
            <a:r>
              <a:rPr sz="3200" spc="10" dirty="0"/>
              <a:t> </a:t>
            </a:r>
            <a:r>
              <a:rPr sz="3200" spc="-5" dirty="0"/>
              <a:t>Mitler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46302" y="1524000"/>
            <a:ext cx="8048625" cy="47489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790575" indent="-323215">
              <a:lnSpc>
                <a:spcPct val="110000"/>
              </a:lnSpc>
              <a:spcBef>
                <a:spcPts val="100"/>
              </a:spcBef>
            </a:pPr>
            <a:r>
              <a:rPr sz="2800" spc="-5" dirty="0">
                <a:latin typeface="Carlito"/>
                <a:cs typeface="Carlito"/>
              </a:rPr>
              <a:t>X </a:t>
            </a:r>
            <a:r>
              <a:rPr sz="2400" spc="-10" dirty="0">
                <a:latin typeface="Carlito"/>
                <a:cs typeface="Carlito"/>
              </a:rPr>
              <a:t>Mağdurlar </a:t>
            </a:r>
            <a:r>
              <a:rPr sz="2400" spc="-15" dirty="0">
                <a:latin typeface="Carlito"/>
                <a:cs typeface="Carlito"/>
              </a:rPr>
              <a:t>kendilerini </a:t>
            </a:r>
            <a:r>
              <a:rPr sz="2400" spc="-20" dirty="0">
                <a:latin typeface="Carlito"/>
                <a:cs typeface="Carlito"/>
              </a:rPr>
              <a:t>savunmayı ve söz </a:t>
            </a:r>
            <a:r>
              <a:rPr sz="2400" spc="-25" dirty="0">
                <a:latin typeface="Carlito"/>
                <a:cs typeface="Carlito"/>
              </a:rPr>
              <a:t>konusu  </a:t>
            </a:r>
            <a:r>
              <a:rPr sz="2400" spc="-10" dirty="0">
                <a:latin typeface="Carlito"/>
                <a:cs typeface="Carlito"/>
              </a:rPr>
              <a:t>durumun </a:t>
            </a:r>
            <a:r>
              <a:rPr sz="2400" spc="-15" dirty="0">
                <a:latin typeface="Carlito"/>
                <a:cs typeface="Carlito"/>
              </a:rPr>
              <a:t>üstesinden </a:t>
            </a:r>
            <a:r>
              <a:rPr sz="2400" spc="-10" dirty="0">
                <a:latin typeface="Carlito"/>
                <a:cs typeface="Carlito"/>
              </a:rPr>
              <a:t>gelmeyi </a:t>
            </a:r>
            <a:r>
              <a:rPr sz="2400" spc="-15" dirty="0">
                <a:latin typeface="Carlito"/>
                <a:cs typeface="Carlito"/>
              </a:rPr>
              <a:t>öğrenirlerse </a:t>
            </a:r>
            <a:r>
              <a:rPr sz="2400" spc="-10" dirty="0">
                <a:latin typeface="Carlito"/>
                <a:cs typeface="Carlito"/>
              </a:rPr>
              <a:t>sorun  ortadan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60" dirty="0">
                <a:latin typeface="Carlito"/>
                <a:cs typeface="Carlito"/>
              </a:rPr>
              <a:t>kalkar.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Mağdurlar genellikler </a:t>
            </a:r>
            <a:r>
              <a:rPr sz="2400" spc="-15" dirty="0">
                <a:latin typeface="Carlito"/>
                <a:cs typeface="Carlito"/>
              </a:rPr>
              <a:t>zorbalardan </a:t>
            </a: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20" dirty="0">
                <a:latin typeface="Carlito"/>
                <a:cs typeface="Carlito"/>
              </a:rPr>
              <a:t>olarak </a:t>
            </a:r>
            <a:r>
              <a:rPr sz="2400" spc="-10" dirty="0">
                <a:latin typeface="Carlito"/>
                <a:cs typeface="Carlito"/>
              </a:rPr>
              <a:t>daha  </a:t>
            </a:r>
            <a:r>
              <a:rPr sz="2400" spc="-25" dirty="0">
                <a:latin typeface="Carlito"/>
                <a:cs typeface="Carlito"/>
              </a:rPr>
              <a:t>zayıf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30" dirty="0">
                <a:latin typeface="Carlito"/>
                <a:cs typeface="Carlito"/>
              </a:rPr>
              <a:t>küçüktürler. </a:t>
            </a:r>
            <a:r>
              <a:rPr sz="2400" spc="-15" dirty="0">
                <a:latin typeface="Carlito"/>
                <a:cs typeface="Carlito"/>
              </a:rPr>
              <a:t>Destekleyici </a:t>
            </a:r>
            <a:r>
              <a:rPr sz="2400" spc="-20" dirty="0">
                <a:latin typeface="Carlito"/>
                <a:cs typeface="Carlito"/>
              </a:rPr>
              <a:t>ve koruyucu  </a:t>
            </a:r>
            <a:r>
              <a:rPr sz="2400" spc="-10" dirty="0">
                <a:latin typeface="Carlito"/>
                <a:cs typeface="Carlito"/>
              </a:rPr>
              <a:t>arkadaşlık </a:t>
            </a:r>
            <a:r>
              <a:rPr sz="2400" spc="-5" dirty="0">
                <a:latin typeface="Carlito"/>
                <a:cs typeface="Carlito"/>
              </a:rPr>
              <a:t>ilişkileri </a:t>
            </a:r>
            <a:r>
              <a:rPr sz="2400" spc="-15" dirty="0">
                <a:latin typeface="Carlito"/>
                <a:cs typeface="Carlito"/>
              </a:rPr>
              <a:t>geliştirebilme </a:t>
            </a:r>
            <a:r>
              <a:rPr sz="2400" spc="-10" dirty="0">
                <a:latin typeface="Carlito"/>
                <a:cs typeface="Carlito"/>
              </a:rPr>
              <a:t>becerilerinden  </a:t>
            </a:r>
            <a:r>
              <a:rPr sz="2400" spc="-35" dirty="0">
                <a:latin typeface="Carlito"/>
                <a:cs typeface="Carlito"/>
              </a:rPr>
              <a:t>yoksundurlar. </a:t>
            </a:r>
            <a:r>
              <a:rPr sz="2400" spc="-10" dirty="0">
                <a:latin typeface="Carlito"/>
                <a:cs typeface="Carlito"/>
              </a:rPr>
              <a:t>Durumla </a:t>
            </a:r>
            <a:r>
              <a:rPr sz="2400" spc="-20" dirty="0">
                <a:latin typeface="Carlito"/>
                <a:cs typeface="Carlito"/>
              </a:rPr>
              <a:t>kendi </a:t>
            </a:r>
            <a:r>
              <a:rPr sz="2400" spc="-10" dirty="0">
                <a:latin typeface="Carlito"/>
                <a:cs typeface="Carlito"/>
              </a:rPr>
              <a:t>başlarına</a:t>
            </a:r>
            <a:r>
              <a:rPr sz="2400" spc="17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başa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ts val="3025"/>
              </a:lnSpc>
            </a:pPr>
            <a:r>
              <a:rPr sz="2400" spc="-35" dirty="0">
                <a:latin typeface="Carlito"/>
                <a:cs typeface="Carlito"/>
              </a:rPr>
              <a:t>çıkamazlar.</a:t>
            </a:r>
            <a:endParaRPr sz="2400" dirty="0">
              <a:latin typeface="Carlito"/>
              <a:cs typeface="Carlito"/>
            </a:endParaRPr>
          </a:p>
          <a:p>
            <a:pPr marL="335280" marR="1022350" indent="-323215">
              <a:lnSpc>
                <a:spcPct val="110000"/>
              </a:lnSpc>
            </a:pPr>
            <a:r>
              <a:rPr sz="2400" spc="-5" dirty="0">
                <a:latin typeface="Carlito"/>
                <a:cs typeface="Carlito"/>
              </a:rPr>
              <a:t>X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büyüklüğü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sınıftaki öğrenci </a:t>
            </a:r>
            <a:r>
              <a:rPr sz="2400" spc="-15" dirty="0">
                <a:latin typeface="Carlito"/>
                <a:cs typeface="Carlito"/>
              </a:rPr>
              <a:t>sayısının  </a:t>
            </a:r>
            <a:r>
              <a:rPr sz="2400" spc="-10" dirty="0">
                <a:latin typeface="Carlito"/>
                <a:cs typeface="Carlito"/>
              </a:rPr>
              <a:t>çokluğu </a:t>
            </a:r>
            <a:r>
              <a:rPr sz="2400" spc="-15" dirty="0">
                <a:latin typeface="Carlito"/>
                <a:cs typeface="Carlito"/>
              </a:rPr>
              <a:t>zorbalığı </a:t>
            </a:r>
            <a:r>
              <a:rPr sz="2400" spc="-10" dirty="0">
                <a:latin typeface="Carlito"/>
                <a:cs typeface="Carlito"/>
              </a:rPr>
              <a:t>daha </a:t>
            </a:r>
            <a:r>
              <a:rPr sz="2400" spc="-5" dirty="0">
                <a:latin typeface="Carlito"/>
                <a:cs typeface="Carlito"/>
              </a:rPr>
              <a:t>açık </a:t>
            </a:r>
            <a:r>
              <a:rPr sz="2400" spc="-10" dirty="0">
                <a:latin typeface="Carlito"/>
                <a:cs typeface="Carlito"/>
              </a:rPr>
              <a:t>hale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getirmektedir.</a:t>
            </a:r>
            <a:endParaRPr sz="2400" dirty="0">
              <a:latin typeface="Carlito"/>
              <a:cs typeface="Carlito"/>
            </a:endParaRPr>
          </a:p>
          <a:p>
            <a:pPr marL="355600" marR="796290" indent="-342900">
              <a:lnSpc>
                <a:spcPts val="3030"/>
              </a:lnSpc>
              <a:spcBef>
                <a:spcPts val="71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Sınıf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okulun </a:t>
            </a:r>
            <a:r>
              <a:rPr sz="2400" spc="-10" dirty="0">
                <a:latin typeface="Carlito"/>
                <a:cs typeface="Carlito"/>
              </a:rPr>
              <a:t>büyük olmasıyla </a:t>
            </a:r>
            <a:r>
              <a:rPr sz="2400" spc="-15" dirty="0">
                <a:latin typeface="Carlito"/>
                <a:cs typeface="Carlito"/>
              </a:rPr>
              <a:t>zorbalık olayı  arasında </a:t>
            </a:r>
            <a:r>
              <a:rPr sz="2400" spc="-5" dirty="0">
                <a:latin typeface="Carlito"/>
                <a:cs typeface="Carlito"/>
              </a:rPr>
              <a:t>ilişki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5" dirty="0">
                <a:latin typeface="Carlito"/>
                <a:cs typeface="Carlito"/>
              </a:rPr>
              <a:t>yoktur.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745" y="411861"/>
            <a:ext cx="4848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Akran </a:t>
            </a:r>
            <a:r>
              <a:rPr sz="3200" spc="-10" dirty="0"/>
              <a:t>Zorbalığı </a:t>
            </a:r>
            <a:r>
              <a:rPr sz="3200" spc="-5" dirty="0"/>
              <a:t>ile </a:t>
            </a:r>
            <a:r>
              <a:rPr sz="3200" dirty="0"/>
              <a:t>İlgili</a:t>
            </a:r>
            <a:r>
              <a:rPr sz="3200" spc="10" dirty="0"/>
              <a:t> </a:t>
            </a:r>
            <a:r>
              <a:rPr sz="3200" spc="-5" dirty="0"/>
              <a:t>Mitler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8011795" cy="4803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2005964" indent="-32321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Carlito"/>
                <a:cs typeface="Carlito"/>
              </a:rPr>
              <a:t>X </a:t>
            </a:r>
            <a:r>
              <a:rPr sz="2400" spc="-15" dirty="0">
                <a:latin typeface="Carlito"/>
                <a:cs typeface="Carlito"/>
              </a:rPr>
              <a:t>Zorbalık olayları </a:t>
            </a:r>
            <a:r>
              <a:rPr sz="2400" spc="-10" dirty="0">
                <a:latin typeface="Carlito"/>
                <a:cs typeface="Carlito"/>
              </a:rPr>
              <a:t>çoğunlukla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dışında  </a:t>
            </a:r>
            <a:r>
              <a:rPr sz="2400" spc="-25" dirty="0">
                <a:latin typeface="Carlito"/>
                <a:cs typeface="Carlito"/>
              </a:rPr>
              <a:t>gerçekleşmektedir.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Her ne </a:t>
            </a:r>
            <a:r>
              <a:rPr sz="2400" spc="-15" dirty="0">
                <a:latin typeface="Carlito"/>
                <a:cs typeface="Carlito"/>
              </a:rPr>
              <a:t>kadar okul yolunda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dışında yaşansa 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çoğunlukla </a:t>
            </a:r>
            <a:r>
              <a:rPr sz="2400" spc="-35" dirty="0">
                <a:latin typeface="Carlito"/>
                <a:cs typeface="Carlito"/>
              </a:rPr>
              <a:t>sınıf, </a:t>
            </a:r>
            <a:r>
              <a:rPr sz="2400" spc="-25" dirty="0">
                <a:latin typeface="Carlito"/>
                <a:cs typeface="Carlito"/>
              </a:rPr>
              <a:t>koridor </a:t>
            </a:r>
            <a:r>
              <a:rPr sz="2400" spc="-30" dirty="0">
                <a:latin typeface="Carlito"/>
                <a:cs typeface="Carlito"/>
              </a:rPr>
              <a:t>veya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içindeki oyun  </a:t>
            </a:r>
            <a:r>
              <a:rPr sz="2400" spc="-5" dirty="0">
                <a:latin typeface="Carlito"/>
                <a:cs typeface="Carlito"/>
              </a:rPr>
              <a:t>alanlarında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yaşanır.</a:t>
            </a:r>
            <a:endParaRPr sz="2400" dirty="0">
              <a:latin typeface="Carlito"/>
              <a:cs typeface="Carlito"/>
            </a:endParaRPr>
          </a:p>
          <a:p>
            <a:pPr marL="335280" marR="52705" indent="-323215">
              <a:lnSpc>
                <a:spcPct val="120000"/>
              </a:lnSpc>
            </a:pPr>
            <a:r>
              <a:rPr sz="2400" spc="-5" dirty="0">
                <a:latin typeface="Carlito"/>
                <a:cs typeface="Carlito"/>
              </a:rPr>
              <a:t>X Görülme sıklığı </a:t>
            </a:r>
            <a:r>
              <a:rPr sz="2400" spc="-60" dirty="0">
                <a:latin typeface="Carlito"/>
                <a:cs typeface="Carlito"/>
              </a:rPr>
              <a:t>azdır, </a:t>
            </a:r>
            <a:r>
              <a:rPr sz="2400" spc="-10" dirty="0">
                <a:latin typeface="Carlito"/>
                <a:cs typeface="Carlito"/>
              </a:rPr>
              <a:t>çok </a:t>
            </a:r>
            <a:r>
              <a:rPr sz="2400" spc="-5" dirty="0">
                <a:latin typeface="Carlito"/>
                <a:cs typeface="Carlito"/>
              </a:rPr>
              <a:t>az </a:t>
            </a:r>
            <a:r>
              <a:rPr sz="2400" spc="-10" dirty="0">
                <a:latin typeface="Carlito"/>
                <a:cs typeface="Carlito"/>
              </a:rPr>
              <a:t>öğrenci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mağduru  </a:t>
            </a:r>
            <a:r>
              <a:rPr sz="2400" spc="-65" dirty="0">
                <a:latin typeface="Carlito"/>
                <a:cs typeface="Carlito"/>
              </a:rPr>
              <a:t>olur.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35" dirty="0">
                <a:latin typeface="Carlito"/>
                <a:cs typeface="Carlito"/>
              </a:rPr>
              <a:t>Türkiye </a:t>
            </a:r>
            <a:r>
              <a:rPr sz="2400" spc="-5" dirty="0">
                <a:latin typeface="Carlito"/>
                <a:cs typeface="Carlito"/>
              </a:rPr>
              <a:t>için </a:t>
            </a:r>
            <a:r>
              <a:rPr sz="2400" spc="-25" dirty="0">
                <a:latin typeface="Carlito"/>
                <a:cs typeface="Carlito"/>
              </a:rPr>
              <a:t>yaygınlık </a:t>
            </a:r>
            <a:r>
              <a:rPr sz="2400" spc="-5" dirty="0">
                <a:latin typeface="Carlito"/>
                <a:cs typeface="Carlito"/>
              </a:rPr>
              <a:t>%30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civarıdır.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spc="-5" dirty="0">
                <a:latin typeface="Carlito"/>
                <a:cs typeface="Carlito"/>
              </a:rPr>
              <a:t>X </a:t>
            </a:r>
            <a:r>
              <a:rPr sz="2400" spc="-10" dirty="0">
                <a:latin typeface="Carlito"/>
                <a:cs typeface="Carlito"/>
              </a:rPr>
              <a:t>Öğretmenler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olaylarından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haberdardır.</a:t>
            </a:r>
            <a:endParaRPr sz="2400" dirty="0">
              <a:latin typeface="Carlito"/>
              <a:cs typeface="Carlito"/>
            </a:endParaRPr>
          </a:p>
          <a:p>
            <a:pPr marL="355600" marR="32766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Çoğu </a:t>
            </a:r>
            <a:r>
              <a:rPr sz="2400" spc="-20" dirty="0">
                <a:latin typeface="Carlito"/>
                <a:cs typeface="Carlito"/>
              </a:rPr>
              <a:t>olay </a:t>
            </a:r>
            <a:r>
              <a:rPr sz="2400" spc="-10" dirty="0">
                <a:latin typeface="Carlito"/>
                <a:cs typeface="Carlito"/>
              </a:rPr>
              <a:t>öğretmenlerin </a:t>
            </a:r>
            <a:r>
              <a:rPr sz="2400" spc="-15" dirty="0">
                <a:latin typeface="Carlito"/>
                <a:cs typeface="Carlito"/>
              </a:rPr>
              <a:t>gözlerinden </a:t>
            </a:r>
            <a:r>
              <a:rPr sz="2400" spc="-20" dirty="0">
                <a:latin typeface="Carlito"/>
                <a:cs typeface="Carlito"/>
              </a:rPr>
              <a:t>uzak </a:t>
            </a:r>
            <a:r>
              <a:rPr sz="2400" spc="-15" dirty="0">
                <a:latin typeface="Carlito"/>
                <a:cs typeface="Carlito"/>
              </a:rPr>
              <a:t>yerlerde  </a:t>
            </a:r>
            <a:r>
              <a:rPr sz="2400" spc="-25" dirty="0">
                <a:latin typeface="Carlito"/>
                <a:cs typeface="Carlito"/>
              </a:rPr>
              <a:t>gerçekleşmektedir.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1066800"/>
            <a:ext cx="4848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Akran </a:t>
            </a:r>
            <a:r>
              <a:rPr sz="3200" spc="-10" dirty="0"/>
              <a:t>Zorbalığı </a:t>
            </a:r>
            <a:r>
              <a:rPr sz="3200" spc="-5" dirty="0"/>
              <a:t>ile İlgili</a:t>
            </a:r>
            <a:r>
              <a:rPr sz="3200" spc="30" dirty="0"/>
              <a:t> </a:t>
            </a:r>
            <a:r>
              <a:rPr sz="3200" spc="-5" dirty="0"/>
              <a:t>Mitler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2695996"/>
            <a:ext cx="7799070" cy="26509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35" marR="363220" indent="-24257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X </a:t>
            </a:r>
            <a:r>
              <a:rPr sz="2400" spc="-25" dirty="0">
                <a:latin typeface="Carlito"/>
                <a:cs typeface="Carlito"/>
              </a:rPr>
              <a:t>Sözel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15" dirty="0">
                <a:latin typeface="Carlito"/>
                <a:cs typeface="Carlito"/>
              </a:rPr>
              <a:t>zorbalık kadar </a:t>
            </a:r>
            <a:r>
              <a:rPr sz="2400" spc="-5" dirty="0">
                <a:latin typeface="Carlito"/>
                <a:cs typeface="Carlito"/>
              </a:rPr>
              <a:t>ciddi sonuçlar  </a:t>
            </a:r>
            <a:r>
              <a:rPr sz="2400" spc="-10" dirty="0">
                <a:latin typeface="Carlito"/>
                <a:cs typeface="Carlito"/>
              </a:rPr>
              <a:t>doğurmaz.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Hem </a:t>
            </a: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5" dirty="0">
                <a:latin typeface="Carlito"/>
                <a:cs typeface="Carlito"/>
              </a:rPr>
              <a:t>hem de </a:t>
            </a:r>
            <a:r>
              <a:rPr sz="2400" spc="-25" dirty="0">
                <a:latin typeface="Carlito"/>
                <a:cs typeface="Carlito"/>
              </a:rPr>
              <a:t>sözel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ilişkisel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zorbalık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latin typeface="Carlito"/>
                <a:cs typeface="Carlito"/>
              </a:rPr>
              <a:t>mağdurlar </a:t>
            </a:r>
            <a:r>
              <a:rPr sz="2400" spc="-15" dirty="0">
                <a:latin typeface="Carlito"/>
                <a:cs typeface="Carlito"/>
              </a:rPr>
              <a:t>üzerinde </a:t>
            </a:r>
            <a:r>
              <a:rPr sz="2400" spc="-5" dirty="0">
                <a:latin typeface="Carlito"/>
                <a:cs typeface="Carlito"/>
              </a:rPr>
              <a:t>olumsuz </a:t>
            </a:r>
            <a:r>
              <a:rPr sz="2400" spc="-10" dirty="0">
                <a:latin typeface="Carlito"/>
                <a:cs typeface="Carlito"/>
              </a:rPr>
              <a:t>etkilere neden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spc="-65" dirty="0">
                <a:latin typeface="Carlito"/>
                <a:cs typeface="Carlito"/>
              </a:rPr>
              <a:t>olur.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Bunlar doğru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bilinen </a:t>
            </a:r>
            <a:r>
              <a:rPr sz="2400" spc="-15" dirty="0">
                <a:solidFill>
                  <a:srgbClr val="FF0000"/>
                </a:solidFill>
                <a:latin typeface="Carlito"/>
                <a:cs typeface="Carlito"/>
              </a:rPr>
              <a:t>yanlışlarsa, akran zorbalığı</a:t>
            </a:r>
            <a:r>
              <a:rPr sz="2400" spc="1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nedir?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6615" y="4417026"/>
            <a:ext cx="2369088" cy="2261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6303" y="952851"/>
            <a:ext cx="7409180" cy="4829592"/>
          </a:xfrm>
          <a:prstGeom prst="rect">
            <a:avLst/>
          </a:prstGeom>
        </p:spPr>
        <p:txBody>
          <a:bodyPr vert="horz" wrap="square" lIns="0" tIns="278765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2195"/>
              </a:spcBef>
            </a:pPr>
            <a:r>
              <a:rPr sz="3200" spc="-15" dirty="0">
                <a:solidFill>
                  <a:srgbClr val="660066"/>
                </a:solidFill>
                <a:latin typeface="Carlito"/>
                <a:cs typeface="Carlito"/>
              </a:rPr>
              <a:t>Akran zorbalığı </a:t>
            </a:r>
            <a:r>
              <a:rPr sz="3200" spc="-5" dirty="0">
                <a:solidFill>
                  <a:srgbClr val="660066"/>
                </a:solidFill>
                <a:latin typeface="Carlito"/>
                <a:cs typeface="Carlito"/>
              </a:rPr>
              <a:t>çalışmalarının</a:t>
            </a:r>
            <a:r>
              <a:rPr sz="3200" spc="80" dirty="0">
                <a:solidFill>
                  <a:srgbClr val="660066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660066"/>
                </a:solidFill>
                <a:latin typeface="Carlito"/>
                <a:cs typeface="Carlito"/>
              </a:rPr>
              <a:t>tarihçesi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rlito"/>
                <a:cs typeface="Carlito"/>
              </a:rPr>
              <a:t>Dan </a:t>
            </a:r>
            <a:r>
              <a:rPr sz="2800" spc="-5" dirty="0">
                <a:latin typeface="Carlito"/>
                <a:cs typeface="Carlito"/>
              </a:rPr>
              <a:t>Olweus, 1970,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Norveç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Norveç, 1982, </a:t>
            </a:r>
            <a:r>
              <a:rPr sz="2800" spc="-35" dirty="0">
                <a:latin typeface="Carlito"/>
                <a:cs typeface="Carlito"/>
              </a:rPr>
              <a:t>gazete </a:t>
            </a:r>
            <a:r>
              <a:rPr sz="2800" spc="-5" dirty="0">
                <a:latin typeface="Carlito"/>
                <a:cs typeface="Carlito"/>
              </a:rPr>
              <a:t>haberi, </a:t>
            </a:r>
            <a:r>
              <a:rPr sz="2800" spc="-10" dirty="0">
                <a:latin typeface="Carlito"/>
                <a:cs typeface="Carlito"/>
              </a:rPr>
              <a:t>intihar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vakası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Norveç, 1983, Ulusal Önleme </a:t>
            </a:r>
            <a:r>
              <a:rPr sz="2800" spc="-20" dirty="0">
                <a:latin typeface="Carlito"/>
                <a:cs typeface="Carlito"/>
              </a:rPr>
              <a:t>ve </a:t>
            </a:r>
            <a:r>
              <a:rPr sz="2800" spc="-5" dirty="0">
                <a:latin typeface="Carlito"/>
                <a:cs typeface="Carlito"/>
              </a:rPr>
              <a:t>Müdahale  </a:t>
            </a:r>
            <a:r>
              <a:rPr sz="2800" spc="-10" dirty="0">
                <a:latin typeface="Carlito"/>
                <a:cs typeface="Carlito"/>
              </a:rPr>
              <a:t>programlarının </a:t>
            </a:r>
            <a:r>
              <a:rPr sz="2800" spc="-5" dirty="0">
                <a:latin typeface="Carlito"/>
                <a:cs typeface="Carlito"/>
              </a:rPr>
              <a:t>olumlu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etkisi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Japonya, </a:t>
            </a:r>
            <a:r>
              <a:rPr sz="2800" spc="-10" dirty="0">
                <a:latin typeface="Carlito"/>
                <a:cs typeface="Carlito"/>
              </a:rPr>
              <a:t>İngiltere,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Hollanda,</a:t>
            </a:r>
            <a:endParaRPr sz="2800" dirty="0">
              <a:latin typeface="Carlito"/>
              <a:cs typeface="Carlito"/>
            </a:endParaRPr>
          </a:p>
          <a:p>
            <a:pPr marL="381000" marR="1169670">
              <a:lnSpc>
                <a:spcPct val="110000"/>
              </a:lnSpc>
            </a:pPr>
            <a:r>
              <a:rPr sz="2800" spc="-5" dirty="0">
                <a:latin typeface="Carlito"/>
                <a:cs typeface="Carlito"/>
              </a:rPr>
              <a:t>Kanada, </a:t>
            </a:r>
            <a:r>
              <a:rPr sz="2800" spc="-15" dirty="0">
                <a:latin typeface="Carlito"/>
                <a:cs typeface="Carlito"/>
              </a:rPr>
              <a:t>Amerika </a:t>
            </a:r>
            <a:r>
              <a:rPr sz="2800" dirty="0">
                <a:latin typeface="Carlito"/>
                <a:cs typeface="Carlito"/>
              </a:rPr>
              <a:t>Birleşik </a:t>
            </a:r>
            <a:r>
              <a:rPr sz="2800" spc="-5" dirty="0">
                <a:latin typeface="Carlito"/>
                <a:cs typeface="Carlito"/>
              </a:rPr>
              <a:t>Devletleri,  </a:t>
            </a:r>
            <a:r>
              <a:rPr sz="2800" spc="-25" dirty="0">
                <a:latin typeface="Carlito"/>
                <a:cs typeface="Carlito"/>
              </a:rPr>
              <a:t>Avustralya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16398"/>
              </p:ext>
            </p:extLst>
          </p:nvPr>
        </p:nvGraphicFramePr>
        <p:xfrm>
          <a:off x="389191" y="254254"/>
          <a:ext cx="8281670" cy="6360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835"/>
                <a:gridCol w="4140835"/>
              </a:tblGrid>
              <a:tr h="61633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Normal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Akran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Çatışması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11150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Akran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Zorbalığı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</a:tr>
              <a:tr h="6320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Güç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dengesi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eşit,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arkadaşlık</a:t>
                      </a:r>
                      <a:r>
                        <a:rPr sz="2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70" dirty="0">
                          <a:latin typeface="Carlito"/>
                          <a:cs typeface="Carlito"/>
                        </a:rPr>
                        <a:t>var.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Güç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dengesizliği, arkadaşlık</a:t>
                      </a:r>
                      <a:r>
                        <a:rPr sz="2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yok.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63195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Arada sırada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5" dirty="0">
                          <a:latin typeface="Carlito"/>
                          <a:cs typeface="Carlito"/>
                        </a:rPr>
                        <a:t>olur.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35" dirty="0">
                          <a:latin typeface="Carlito"/>
                          <a:cs typeface="Carlito"/>
                        </a:rPr>
                        <a:t>Tekrarlı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ve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sistemlidir.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Ciddi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değildir,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geçicidir.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619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30" dirty="0">
                          <a:latin typeface="Carlito"/>
                          <a:cs typeface="Carlito"/>
                        </a:rPr>
                        <a:t>Ciddidir,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fiziksel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psikolojik 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sorunlara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neden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5" dirty="0">
                          <a:latin typeface="Carlito"/>
                          <a:cs typeface="Carlito"/>
                        </a:rPr>
                        <a:t>olur.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Belli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bir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kazanç arayışı</a:t>
                      </a:r>
                      <a:r>
                        <a:rPr sz="20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yoktur.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29895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Güç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kazanmayı 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ya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da belli bir  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eşyayı, parayı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almayı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deneme  </a:t>
                      </a:r>
                      <a:r>
                        <a:rPr sz="2000" spc="-45" dirty="0">
                          <a:latin typeface="Carlito"/>
                          <a:cs typeface="Carlito"/>
                        </a:rPr>
                        <a:t>vardır.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382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Pişmanlık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sorumluluk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alma  </a:t>
                      </a:r>
                      <a:r>
                        <a:rPr sz="2000" spc="-50" dirty="0">
                          <a:latin typeface="Carlito"/>
                          <a:cs typeface="Carlito"/>
                        </a:rPr>
                        <a:t>vardır.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81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Pişmanlık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sorumluluk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alma 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yoktur.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  <a:tr h="8229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Problemi çözmek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için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çaba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30" dirty="0">
                          <a:latin typeface="Carlito"/>
                          <a:cs typeface="Carlito"/>
                        </a:rPr>
                        <a:t>sarfedilir.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Problemi çözmek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için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çaba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sarfedilmez.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Eşit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duygusal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tepki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verirler.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77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Sadece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mağdurda yoğun 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olumsuz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duygusal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tepki</a:t>
                      </a:r>
                      <a:r>
                        <a:rPr sz="2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görülür.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D2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0628"/>
            <a:ext cx="3159760" cy="4116768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Nerelerde</a:t>
            </a:r>
            <a:r>
              <a:rPr sz="2800" spc="-9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görülür?</a:t>
            </a:r>
            <a:endParaRPr sz="2800" dirty="0">
              <a:latin typeface="Carlito"/>
              <a:cs typeface="Carlito"/>
            </a:endParaRPr>
          </a:p>
          <a:p>
            <a:pPr marL="12700" marR="813435">
              <a:lnSpc>
                <a:spcPct val="110000"/>
              </a:lnSpc>
              <a:spcBef>
                <a:spcPts val="1190"/>
              </a:spcBef>
            </a:pPr>
            <a:r>
              <a:rPr sz="2800" spc="-10" dirty="0">
                <a:latin typeface="Carlito"/>
                <a:cs typeface="Carlito"/>
              </a:rPr>
              <a:t>Sınıfta  </a:t>
            </a:r>
            <a:r>
              <a:rPr sz="2800" spc="-229" dirty="0">
                <a:latin typeface="Carlito"/>
                <a:cs typeface="Carlito"/>
              </a:rPr>
              <a:t>Y</a:t>
            </a:r>
            <a:r>
              <a:rPr sz="2800" dirty="0">
                <a:latin typeface="Carlito"/>
                <a:cs typeface="Carlito"/>
              </a:rPr>
              <a:t>emekhane</a:t>
            </a:r>
            <a:r>
              <a:rPr sz="2800" spc="-10" dirty="0">
                <a:latin typeface="Carlito"/>
                <a:cs typeface="Carlito"/>
              </a:rPr>
              <a:t>d</a:t>
            </a:r>
            <a:r>
              <a:rPr sz="2800" dirty="0">
                <a:latin typeface="Carlito"/>
                <a:cs typeface="Carlito"/>
              </a:rPr>
              <a:t>e  </a:t>
            </a:r>
            <a:r>
              <a:rPr sz="2800" spc="-15" dirty="0">
                <a:latin typeface="Carlito"/>
                <a:cs typeface="Carlito"/>
              </a:rPr>
              <a:t>Kantinde  </a:t>
            </a:r>
            <a:r>
              <a:rPr sz="2800" spc="-10" dirty="0">
                <a:latin typeface="Carlito"/>
                <a:cs typeface="Carlito"/>
              </a:rPr>
              <a:t>Serviste</a:t>
            </a:r>
            <a:endParaRPr sz="2800" dirty="0">
              <a:latin typeface="Carlito"/>
              <a:cs typeface="Carlito"/>
            </a:endParaRPr>
          </a:p>
          <a:p>
            <a:pPr marL="12700" marR="414020">
              <a:lnSpc>
                <a:spcPct val="110000"/>
              </a:lnSpc>
            </a:pPr>
            <a:r>
              <a:rPr sz="2800" spc="-15" dirty="0">
                <a:latin typeface="Carlito"/>
                <a:cs typeface="Carlito"/>
              </a:rPr>
              <a:t>Okul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spc="-5" dirty="0" err="1">
                <a:latin typeface="Carlito"/>
                <a:cs typeface="Carlito"/>
              </a:rPr>
              <a:t>bahçesinde</a:t>
            </a:r>
            <a:r>
              <a:rPr sz="2800" spc="-5" dirty="0">
                <a:latin typeface="Carlito"/>
                <a:cs typeface="Carlito"/>
              </a:rPr>
              <a:t>  </a:t>
            </a:r>
            <a:r>
              <a:rPr sz="2800" spc="-45" dirty="0" err="1" smtClean="0">
                <a:latin typeface="Carlito"/>
                <a:cs typeface="Carlito"/>
              </a:rPr>
              <a:t>Tenefüste</a:t>
            </a:r>
            <a:endParaRPr lang="tr-TR" sz="2800" spc="-45" dirty="0" smtClean="0">
              <a:latin typeface="Carlito"/>
              <a:cs typeface="Carlito"/>
            </a:endParaRPr>
          </a:p>
          <a:p>
            <a:pPr marL="12700" marR="414020">
              <a:lnSpc>
                <a:spcPct val="110000"/>
              </a:lnSpc>
            </a:pPr>
            <a:r>
              <a:rPr sz="2800" spc="-30" dirty="0" err="1" smtClean="0">
                <a:latin typeface="Carlito"/>
                <a:cs typeface="Carlito"/>
              </a:rPr>
              <a:t>Derste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3964" y="548766"/>
            <a:ext cx="4399915" cy="3294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82821" y="3933050"/>
            <a:ext cx="4401058" cy="24756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673" y="453897"/>
            <a:ext cx="4624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Zorbalık </a:t>
            </a:r>
            <a:r>
              <a:rPr spc="-40" dirty="0"/>
              <a:t>Türleri</a:t>
            </a:r>
            <a:r>
              <a:rPr spc="-95" dirty="0"/>
              <a:t> </a:t>
            </a:r>
            <a:r>
              <a:rPr spc="-10" dirty="0"/>
              <a:t>Nelerdir?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515" y="1462862"/>
            <a:ext cx="141508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Carlito"/>
                <a:cs typeface="Carlito"/>
              </a:rPr>
              <a:t>Fiziksel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1464" y="1462862"/>
            <a:ext cx="1762194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arlito"/>
                <a:cs typeface="Carlito"/>
              </a:rPr>
              <a:t>İl</a:t>
            </a:r>
            <a:r>
              <a:rPr sz="3000" spc="-15" dirty="0">
                <a:latin typeface="Carlito"/>
                <a:cs typeface="Carlito"/>
              </a:rPr>
              <a:t>i</a:t>
            </a:r>
            <a:r>
              <a:rPr sz="3000" spc="-5" dirty="0">
                <a:latin typeface="Carlito"/>
                <a:cs typeface="Carlito"/>
              </a:rPr>
              <a:t>şkisel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647" y="4207002"/>
            <a:ext cx="1951672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rlito"/>
                <a:cs typeface="Carlito"/>
              </a:rPr>
              <a:t>S</a:t>
            </a:r>
            <a:r>
              <a:rPr sz="3000" spc="-35" dirty="0">
                <a:latin typeface="Carlito"/>
                <a:cs typeface="Carlito"/>
              </a:rPr>
              <a:t>ö</a:t>
            </a:r>
            <a:r>
              <a:rPr sz="3000" spc="-70" dirty="0">
                <a:latin typeface="Carlito"/>
                <a:cs typeface="Carlito"/>
              </a:rPr>
              <a:t>z</a:t>
            </a:r>
            <a:r>
              <a:rPr sz="3000" dirty="0">
                <a:latin typeface="Carlito"/>
                <a:cs typeface="Carlito"/>
              </a:rPr>
              <a:t>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0" y="4207002"/>
            <a:ext cx="18738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rlito"/>
                <a:cs typeface="Carlito"/>
              </a:rPr>
              <a:t>Sib</a:t>
            </a:r>
            <a:r>
              <a:rPr sz="3000" spc="-15" dirty="0">
                <a:latin typeface="Carlito"/>
                <a:cs typeface="Carlito"/>
              </a:rPr>
              <a:t>e</a:t>
            </a:r>
            <a:r>
              <a:rPr sz="3000" dirty="0">
                <a:latin typeface="Carlito"/>
                <a:cs typeface="Carlito"/>
              </a:rPr>
              <a:t>r</a:t>
            </a:r>
          </a:p>
        </p:txBody>
      </p:sp>
      <p:sp>
        <p:nvSpPr>
          <p:cNvPr id="7" name="object 7"/>
          <p:cNvSpPr/>
          <p:nvPr/>
        </p:nvSpPr>
        <p:spPr>
          <a:xfrm>
            <a:off x="5583554" y="4852301"/>
            <a:ext cx="2195195" cy="1512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427" y="4861255"/>
            <a:ext cx="2033669" cy="1367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2614" y="2048382"/>
            <a:ext cx="1830705" cy="1712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5326" y="2179192"/>
            <a:ext cx="1771650" cy="16859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685800"/>
            <a:ext cx="40007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10" dirty="0"/>
              <a:t>Fiziksel</a:t>
            </a:r>
            <a:r>
              <a:rPr sz="3300" b="1" spc="-75" dirty="0"/>
              <a:t> </a:t>
            </a:r>
            <a:r>
              <a:rPr sz="3300" b="1" spc="-10" dirty="0"/>
              <a:t>Zorbalık</a:t>
            </a:r>
            <a:endParaRPr sz="33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828800"/>
            <a:ext cx="7983220" cy="404050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vurmak, </a:t>
            </a:r>
            <a:r>
              <a:rPr sz="2400" dirty="0">
                <a:latin typeface="Carlito"/>
                <a:cs typeface="Carlito"/>
              </a:rPr>
              <a:t>itmek, </a:t>
            </a:r>
            <a:r>
              <a:rPr sz="2400" spc="-5" dirty="0">
                <a:latin typeface="Carlito"/>
                <a:cs typeface="Carlito"/>
              </a:rPr>
              <a:t>dürtmek, </a:t>
            </a:r>
            <a:r>
              <a:rPr sz="2400" spc="-10" dirty="0">
                <a:latin typeface="Carlito"/>
                <a:cs typeface="Carlito"/>
              </a:rPr>
              <a:t>tekmelemek, </a:t>
            </a:r>
            <a:r>
              <a:rPr sz="2400" dirty="0">
                <a:latin typeface="Carlito"/>
                <a:cs typeface="Carlito"/>
              </a:rPr>
              <a:t>tükürmek,  </a:t>
            </a:r>
            <a:r>
              <a:rPr sz="2400" spc="-5" dirty="0">
                <a:latin typeface="Carlito"/>
                <a:cs typeface="Carlito"/>
              </a:rPr>
              <a:t>ısırmak, </a:t>
            </a:r>
            <a:r>
              <a:rPr sz="2400" spc="-15" dirty="0">
                <a:latin typeface="Carlito"/>
                <a:cs typeface="Carlito"/>
              </a:rPr>
              <a:t>kulak </a:t>
            </a:r>
            <a:r>
              <a:rPr sz="2400" dirty="0">
                <a:latin typeface="Carlito"/>
                <a:cs typeface="Carlito"/>
              </a:rPr>
              <a:t>çekmek, </a:t>
            </a:r>
            <a:r>
              <a:rPr sz="2400" spc="-5" dirty="0">
                <a:latin typeface="Carlito"/>
                <a:cs typeface="Carlito"/>
              </a:rPr>
              <a:t>çelme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takmak,</a:t>
            </a:r>
            <a:endParaRPr sz="2400" dirty="0">
              <a:latin typeface="Carlito"/>
              <a:cs typeface="Carlito"/>
            </a:endParaRPr>
          </a:p>
          <a:p>
            <a:pPr marL="355600" marR="1044575" indent="-342900">
              <a:lnSpc>
                <a:spcPts val="3240"/>
              </a:lnSpc>
              <a:spcBef>
                <a:spcPts val="17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kesici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delici </a:t>
            </a:r>
            <a:r>
              <a:rPr sz="2400" spc="-5" dirty="0">
                <a:latin typeface="Carlito"/>
                <a:cs typeface="Carlito"/>
              </a:rPr>
              <a:t>aletlerle saldırmak, </a:t>
            </a:r>
            <a:r>
              <a:rPr sz="2400" spc="-10" dirty="0">
                <a:latin typeface="Carlito"/>
                <a:cs typeface="Carlito"/>
              </a:rPr>
              <a:t>ateşli  </a:t>
            </a:r>
            <a:r>
              <a:rPr sz="2400" spc="-5" dirty="0">
                <a:latin typeface="Carlito"/>
                <a:cs typeface="Carlito"/>
              </a:rPr>
              <a:t>silahlarla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korkutmak,</a:t>
            </a:r>
            <a:endParaRPr sz="2400" dirty="0">
              <a:latin typeface="Carlito"/>
              <a:cs typeface="Carlito"/>
            </a:endParaRPr>
          </a:p>
          <a:p>
            <a:pPr marL="355600" marR="561975" indent="-342900">
              <a:lnSpc>
                <a:spcPts val="3240"/>
              </a:lnSpc>
              <a:spcBef>
                <a:spcPts val="17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oturacağı </a:t>
            </a:r>
            <a:r>
              <a:rPr sz="2400" spc="-25" dirty="0">
                <a:latin typeface="Carlito"/>
                <a:cs typeface="Carlito"/>
              </a:rPr>
              <a:t>yere </a:t>
            </a:r>
            <a:r>
              <a:rPr sz="2400" spc="-10" dirty="0">
                <a:latin typeface="Carlito"/>
                <a:cs typeface="Carlito"/>
              </a:rPr>
              <a:t>sivri bir </a:t>
            </a:r>
            <a:r>
              <a:rPr sz="2400" dirty="0">
                <a:latin typeface="Carlito"/>
                <a:cs typeface="Carlito"/>
              </a:rPr>
              <a:t>cisim </a:t>
            </a:r>
            <a:r>
              <a:rPr sz="2400" spc="-15" dirty="0">
                <a:latin typeface="Carlito"/>
                <a:cs typeface="Carlito"/>
              </a:rPr>
              <a:t>koymak, </a:t>
            </a:r>
            <a:r>
              <a:rPr sz="2400" spc="-10" dirty="0">
                <a:latin typeface="Carlito"/>
                <a:cs typeface="Carlito"/>
              </a:rPr>
              <a:t>bir </a:t>
            </a:r>
            <a:r>
              <a:rPr sz="2400" dirty="0">
                <a:latin typeface="Carlito"/>
                <a:cs typeface="Carlito"/>
              </a:rPr>
              <a:t>cisim  </a:t>
            </a:r>
            <a:r>
              <a:rPr sz="2400" spc="-5" dirty="0">
                <a:latin typeface="Carlito"/>
                <a:cs typeface="Carlito"/>
              </a:rPr>
              <a:t>fırlatmak</a:t>
            </a:r>
            <a:endParaRPr sz="2400" dirty="0">
              <a:latin typeface="Carlito"/>
              <a:cs typeface="Carlito"/>
            </a:endParaRPr>
          </a:p>
          <a:p>
            <a:pPr marL="355600" marR="580390" indent="-342900">
              <a:lnSpc>
                <a:spcPts val="3240"/>
              </a:lnSpc>
              <a:spcBef>
                <a:spcPts val="1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İstemediği şeyleri </a:t>
            </a:r>
            <a:r>
              <a:rPr sz="2400" spc="-25" dirty="0">
                <a:latin typeface="Carlito"/>
                <a:cs typeface="Carlito"/>
              </a:rPr>
              <a:t>yapmaya </a:t>
            </a:r>
            <a:r>
              <a:rPr sz="2400" spc="-15" dirty="0">
                <a:latin typeface="Carlito"/>
                <a:cs typeface="Carlito"/>
              </a:rPr>
              <a:t>zorlama, zorla </a:t>
            </a:r>
            <a:r>
              <a:rPr sz="2400" dirty="0">
                <a:latin typeface="Carlito"/>
                <a:cs typeface="Carlito"/>
              </a:rPr>
              <a:t>cep  </a:t>
            </a:r>
            <a:r>
              <a:rPr sz="2400" spc="-10" dirty="0">
                <a:latin typeface="Carlito"/>
                <a:cs typeface="Carlito"/>
              </a:rPr>
              <a:t>harçlığını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eşyalarını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alma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519665"/>
            <a:ext cx="4539234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1" spc="-30" dirty="0"/>
              <a:t>Sözel</a:t>
            </a:r>
            <a:r>
              <a:rPr sz="3800" b="1" spc="-65" dirty="0"/>
              <a:t> </a:t>
            </a:r>
            <a:r>
              <a:rPr sz="3800" b="1" spc="-10" dirty="0"/>
              <a:t>Zorbalık</a:t>
            </a:r>
            <a:endParaRPr sz="38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74370" y="1520444"/>
            <a:ext cx="7724775" cy="4320542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3606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kişinin boyu, kilosu, </a:t>
            </a:r>
            <a:r>
              <a:rPr sz="2400" spc="-10" dirty="0">
                <a:latin typeface="Carlito"/>
                <a:cs typeface="Carlito"/>
              </a:rPr>
              <a:t>diğer fiziksel </a:t>
            </a:r>
            <a:r>
              <a:rPr sz="2400" spc="-15" dirty="0">
                <a:latin typeface="Carlito"/>
                <a:cs typeface="Carlito"/>
              </a:rPr>
              <a:t>özellikleriyle  alay</a:t>
            </a:r>
            <a:r>
              <a:rPr sz="2400" spc="-5" dirty="0">
                <a:latin typeface="Carlito"/>
                <a:cs typeface="Carlito"/>
              </a:rPr>
              <a:t> etmek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kıyafetleri, </a:t>
            </a:r>
            <a:r>
              <a:rPr sz="2400" spc="-5" dirty="0">
                <a:latin typeface="Carlito"/>
                <a:cs typeface="Carlito"/>
              </a:rPr>
              <a:t>diş </a:t>
            </a:r>
            <a:r>
              <a:rPr sz="2400" spc="-10" dirty="0">
                <a:latin typeface="Carlito"/>
                <a:cs typeface="Carlito"/>
              </a:rPr>
              <a:t>teli, gözlükleriyle </a:t>
            </a:r>
            <a:r>
              <a:rPr sz="2400" spc="-15" dirty="0">
                <a:latin typeface="Carlito"/>
                <a:cs typeface="Carlito"/>
              </a:rPr>
              <a:t>alay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etmek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1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Carlito"/>
                <a:cs typeface="Carlito"/>
              </a:rPr>
              <a:t>kekeme, </a:t>
            </a:r>
            <a:r>
              <a:rPr sz="2400" spc="-10" dirty="0">
                <a:latin typeface="Carlito"/>
                <a:cs typeface="Carlito"/>
              </a:rPr>
              <a:t>peltek </a:t>
            </a:r>
            <a:r>
              <a:rPr sz="2400" spc="-30" dirty="0">
                <a:latin typeface="Carlito"/>
                <a:cs typeface="Carlito"/>
              </a:rPr>
              <a:t>veya </a:t>
            </a:r>
            <a:r>
              <a:rPr sz="2400" spc="-5" dirty="0">
                <a:latin typeface="Carlito"/>
                <a:cs typeface="Carlito"/>
              </a:rPr>
              <a:t>bazı </a:t>
            </a:r>
            <a:r>
              <a:rPr sz="2400" spc="-10" dirty="0">
                <a:latin typeface="Carlito"/>
                <a:cs typeface="Carlito"/>
              </a:rPr>
              <a:t>sesleri </a:t>
            </a:r>
            <a:r>
              <a:rPr sz="2400" spc="-20" dirty="0">
                <a:latin typeface="Carlito"/>
                <a:cs typeface="Carlito"/>
              </a:rPr>
              <a:t>çıkaramayan </a:t>
            </a:r>
            <a:r>
              <a:rPr sz="2400" spc="-30" dirty="0">
                <a:latin typeface="Carlito"/>
                <a:cs typeface="Carlito"/>
              </a:rPr>
              <a:t>ya 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şiveli/aksanlı </a:t>
            </a:r>
            <a:r>
              <a:rPr sz="2400" spc="-20" dirty="0">
                <a:latin typeface="Carlito"/>
                <a:cs typeface="Carlito"/>
              </a:rPr>
              <a:t>konuşan </a:t>
            </a:r>
            <a:r>
              <a:rPr sz="2400" spc="-10" dirty="0">
                <a:latin typeface="Carlito"/>
                <a:cs typeface="Carlito"/>
              </a:rPr>
              <a:t>çocuklarla </a:t>
            </a:r>
            <a:r>
              <a:rPr sz="2400" spc="-15" dirty="0">
                <a:latin typeface="Carlito"/>
                <a:cs typeface="Carlito"/>
              </a:rPr>
              <a:t>alay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etmek</a:t>
            </a:r>
            <a:endParaRPr sz="2400" dirty="0">
              <a:latin typeface="Carlito"/>
              <a:cs typeface="Carlito"/>
            </a:endParaRPr>
          </a:p>
          <a:p>
            <a:pPr marL="355600" marR="58419" indent="-342900">
              <a:lnSpc>
                <a:spcPts val="2880"/>
              </a:lnSpc>
              <a:spcBef>
                <a:spcPts val="16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utandırıcı ve </a:t>
            </a:r>
            <a:r>
              <a:rPr sz="2400" dirty="0">
                <a:latin typeface="Carlito"/>
                <a:cs typeface="Carlito"/>
              </a:rPr>
              <a:t>küçük </a:t>
            </a:r>
            <a:r>
              <a:rPr sz="2400" spc="-10" dirty="0">
                <a:latin typeface="Carlito"/>
                <a:cs typeface="Carlito"/>
              </a:rPr>
              <a:t>düşürücü lakaplar </a:t>
            </a:r>
            <a:r>
              <a:rPr sz="2400" spc="-5" dirty="0">
                <a:latin typeface="Carlito"/>
                <a:cs typeface="Carlito"/>
              </a:rPr>
              <a:t>takmak,  </a:t>
            </a:r>
            <a:r>
              <a:rPr sz="2400" spc="-15" dirty="0">
                <a:latin typeface="Carlito"/>
                <a:cs typeface="Carlito"/>
              </a:rPr>
              <a:t>kaba ve </a:t>
            </a:r>
            <a:r>
              <a:rPr sz="2400" spc="-5" dirty="0">
                <a:latin typeface="Carlito"/>
                <a:cs typeface="Carlito"/>
              </a:rPr>
              <a:t>çirkin </a:t>
            </a:r>
            <a:r>
              <a:rPr sz="2400" spc="-10" dirty="0">
                <a:latin typeface="Carlito"/>
                <a:cs typeface="Carlito"/>
              </a:rPr>
              <a:t>sözlerle </a:t>
            </a:r>
            <a:r>
              <a:rPr sz="2400" spc="-15" dirty="0">
                <a:latin typeface="Carlito"/>
                <a:cs typeface="Carlito"/>
              </a:rPr>
              <a:t>hitap </a:t>
            </a:r>
            <a:r>
              <a:rPr sz="2400" spc="-5" dirty="0">
                <a:latin typeface="Carlito"/>
                <a:cs typeface="Carlito"/>
              </a:rPr>
              <a:t>etmek; </a:t>
            </a:r>
            <a:r>
              <a:rPr sz="2400" spc="-25" dirty="0">
                <a:latin typeface="Carlito"/>
                <a:cs typeface="Carlito"/>
              </a:rPr>
              <a:t>sözel </a:t>
            </a:r>
            <a:r>
              <a:rPr sz="2400" spc="-15" dirty="0">
                <a:latin typeface="Carlito"/>
                <a:cs typeface="Carlito"/>
              </a:rPr>
              <a:t>olarak  tehdit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etmek</a:t>
            </a:r>
            <a:endParaRPr sz="2400" dirty="0">
              <a:latin typeface="Carlito"/>
              <a:cs typeface="Carlito"/>
            </a:endParaRPr>
          </a:p>
          <a:p>
            <a:pPr marL="355600" marR="330835" indent="-342900">
              <a:lnSpc>
                <a:spcPct val="80000"/>
              </a:lnSpc>
              <a:spcBef>
                <a:spcPts val="1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laf </a:t>
            </a:r>
            <a:r>
              <a:rPr sz="2400" spc="-5" dirty="0">
                <a:latin typeface="Carlito"/>
                <a:cs typeface="Carlito"/>
              </a:rPr>
              <a:t>atma, </a:t>
            </a:r>
            <a:r>
              <a:rPr sz="2400" dirty="0">
                <a:latin typeface="Carlito"/>
                <a:cs typeface="Carlito"/>
              </a:rPr>
              <a:t>aşağılama, </a:t>
            </a:r>
            <a:r>
              <a:rPr sz="2400" spc="-10" dirty="0">
                <a:latin typeface="Carlito"/>
                <a:cs typeface="Carlito"/>
              </a:rPr>
              <a:t>söylenti </a:t>
            </a:r>
            <a:r>
              <a:rPr sz="2400" spc="-20" dirty="0">
                <a:latin typeface="Carlito"/>
                <a:cs typeface="Carlito"/>
              </a:rPr>
              <a:t>yayma, </a:t>
            </a:r>
            <a:r>
              <a:rPr sz="2400" spc="-15" dirty="0">
                <a:latin typeface="Carlito"/>
                <a:cs typeface="Carlito"/>
              </a:rPr>
              <a:t>saldırgan  ifadeler </a:t>
            </a:r>
            <a:r>
              <a:rPr sz="2400" spc="-10" dirty="0">
                <a:latin typeface="Carlito"/>
                <a:cs typeface="Carlito"/>
              </a:rPr>
              <a:t>kullanma, ad/lakap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takma.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1377" y="787653"/>
            <a:ext cx="4011423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dirty="0"/>
              <a:t>İlişkisel</a:t>
            </a:r>
            <a:r>
              <a:rPr sz="3500" b="1" spc="-105" dirty="0"/>
              <a:t> </a:t>
            </a:r>
            <a:r>
              <a:rPr sz="3500" b="1" spc="-10" dirty="0"/>
              <a:t>Zorbalık</a:t>
            </a:r>
            <a:endParaRPr sz="35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676400"/>
            <a:ext cx="7467600" cy="40411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dışlamak, </a:t>
            </a:r>
            <a:r>
              <a:rPr sz="2400" spc="-15" dirty="0">
                <a:latin typeface="Carlito"/>
                <a:cs typeface="Carlito"/>
              </a:rPr>
              <a:t>oyunlara </a:t>
            </a:r>
            <a:r>
              <a:rPr sz="2400" dirty="0">
                <a:latin typeface="Carlito"/>
                <a:cs typeface="Carlito"/>
              </a:rPr>
              <a:t>almamak, grup </a:t>
            </a:r>
            <a:r>
              <a:rPr sz="2400" spc="-10" dirty="0">
                <a:latin typeface="Carlito"/>
                <a:cs typeface="Carlito"/>
              </a:rPr>
              <a:t>dışında  </a:t>
            </a:r>
            <a:r>
              <a:rPr sz="2400" spc="-25" dirty="0">
                <a:latin typeface="Carlito"/>
                <a:cs typeface="Carlito"/>
              </a:rPr>
              <a:t>bırakarak </a:t>
            </a:r>
            <a:r>
              <a:rPr sz="2400" spc="-15" dirty="0">
                <a:latin typeface="Carlito"/>
                <a:cs typeface="Carlito"/>
              </a:rPr>
              <a:t>yalnızlığa </a:t>
            </a:r>
            <a:r>
              <a:rPr sz="2400" dirty="0">
                <a:latin typeface="Carlito"/>
                <a:cs typeface="Carlito"/>
              </a:rPr>
              <a:t>itmek, </a:t>
            </a:r>
            <a:r>
              <a:rPr sz="2400" spc="-20" dirty="0">
                <a:latin typeface="Carlito"/>
                <a:cs typeface="Carlito"/>
              </a:rPr>
              <a:t>görmezden </a:t>
            </a:r>
            <a:r>
              <a:rPr sz="2400" spc="-10" dirty="0">
                <a:latin typeface="Carlito"/>
                <a:cs typeface="Carlito"/>
              </a:rPr>
              <a:t>gelmek,  </a:t>
            </a:r>
            <a:r>
              <a:rPr sz="2400" spc="-15" dirty="0">
                <a:latin typeface="Carlito"/>
                <a:cs typeface="Carlito"/>
              </a:rPr>
              <a:t>konuşmamak,</a:t>
            </a:r>
            <a:endParaRPr sz="2400" dirty="0">
              <a:latin typeface="Carlito"/>
              <a:cs typeface="Carlito"/>
            </a:endParaRPr>
          </a:p>
          <a:p>
            <a:pPr marL="355600" marR="589280" indent="-342900">
              <a:lnSpc>
                <a:spcPts val="3240"/>
              </a:lnSpc>
              <a:spcBef>
                <a:spcPts val="1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diğer öğrencilerin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dirty="0">
                <a:latin typeface="Carlito"/>
                <a:cs typeface="Carlito"/>
              </a:rPr>
              <a:t>o </a:t>
            </a:r>
            <a:r>
              <a:rPr sz="2400" spc="-5" dirty="0">
                <a:latin typeface="Carlito"/>
                <a:cs typeface="Carlito"/>
              </a:rPr>
              <a:t>kişiyle </a:t>
            </a:r>
            <a:r>
              <a:rPr sz="2400" spc="-15" dirty="0">
                <a:latin typeface="Carlito"/>
                <a:cs typeface="Carlito"/>
              </a:rPr>
              <a:t>konuşmasını  </a:t>
            </a:r>
            <a:r>
              <a:rPr sz="2400" spc="-10" dirty="0">
                <a:latin typeface="Carlito"/>
                <a:cs typeface="Carlito"/>
              </a:rPr>
              <a:t>engellemek,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diğer öğrencileri </a:t>
            </a:r>
            <a:r>
              <a:rPr sz="2400" dirty="0">
                <a:latin typeface="Carlito"/>
                <a:cs typeface="Carlito"/>
              </a:rPr>
              <a:t>o </a:t>
            </a:r>
            <a:r>
              <a:rPr sz="2400" spc="-15" dirty="0">
                <a:latin typeface="Carlito"/>
                <a:cs typeface="Carlito"/>
              </a:rPr>
              <a:t>öğrenciye </a:t>
            </a:r>
            <a:r>
              <a:rPr sz="2400" spc="-25" dirty="0">
                <a:latin typeface="Carlito"/>
                <a:cs typeface="Carlito"/>
              </a:rPr>
              <a:t>karşı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kışkırtmak,</a:t>
            </a:r>
            <a:endParaRPr sz="2400" dirty="0">
              <a:latin typeface="Carlito"/>
              <a:cs typeface="Carlito"/>
            </a:endParaRPr>
          </a:p>
          <a:p>
            <a:pPr marL="355600" marR="60960" indent="-342900">
              <a:lnSpc>
                <a:spcPts val="3240"/>
              </a:lnSpc>
              <a:spcBef>
                <a:spcPts val="1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hakkında </a:t>
            </a:r>
            <a:r>
              <a:rPr sz="2400" spc="-20" dirty="0">
                <a:latin typeface="Carlito"/>
                <a:cs typeface="Carlito"/>
              </a:rPr>
              <a:t>dedikodu </a:t>
            </a:r>
            <a:r>
              <a:rPr sz="2400" spc="-10" dirty="0">
                <a:latin typeface="Carlito"/>
                <a:cs typeface="Carlito"/>
              </a:rPr>
              <a:t>ve söylenti </a:t>
            </a:r>
            <a:r>
              <a:rPr sz="2400" spc="-5" dirty="0">
                <a:latin typeface="Carlito"/>
                <a:cs typeface="Carlito"/>
              </a:rPr>
              <a:t>çıkarmak, </a:t>
            </a:r>
            <a:r>
              <a:rPr sz="2400" spc="-15" dirty="0">
                <a:latin typeface="Carlito"/>
                <a:cs typeface="Carlito"/>
              </a:rPr>
              <a:t>iftira  </a:t>
            </a:r>
            <a:r>
              <a:rPr sz="2400" spc="-5" dirty="0">
                <a:latin typeface="Carlito"/>
                <a:cs typeface="Carlito"/>
              </a:rPr>
              <a:t>atmak, </a:t>
            </a:r>
            <a:r>
              <a:rPr sz="2400" spc="-10" dirty="0">
                <a:latin typeface="Carlito"/>
                <a:cs typeface="Carlito"/>
              </a:rPr>
              <a:t>haksız </a:t>
            </a:r>
            <a:r>
              <a:rPr sz="2400" spc="-20" dirty="0">
                <a:latin typeface="Carlito"/>
                <a:cs typeface="Carlito"/>
              </a:rPr>
              <a:t>şikayetlerde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bulunmak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6197" y="4653089"/>
            <a:ext cx="2588259" cy="1975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6398" y="838200"/>
            <a:ext cx="4132601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 err="1">
                <a:solidFill>
                  <a:srgbClr val="660066"/>
                </a:solidFill>
              </a:rPr>
              <a:t>Akran</a:t>
            </a:r>
            <a:r>
              <a:rPr sz="4000" spc="-90" dirty="0">
                <a:solidFill>
                  <a:srgbClr val="660066"/>
                </a:solidFill>
              </a:rPr>
              <a:t> </a:t>
            </a:r>
            <a:r>
              <a:rPr lang="tr-TR" sz="4000" spc="-15" dirty="0" smtClean="0">
                <a:solidFill>
                  <a:srgbClr val="660066"/>
                </a:solidFill>
              </a:rPr>
              <a:t>Z</a:t>
            </a:r>
            <a:r>
              <a:rPr sz="4000" spc="-15" dirty="0" err="1" smtClean="0">
                <a:solidFill>
                  <a:srgbClr val="660066"/>
                </a:solidFill>
              </a:rPr>
              <a:t>orbalığı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937056" y="2056764"/>
            <a:ext cx="7337425" cy="3717043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965"/>
              </a:spcBef>
              <a:buFont typeface="Arial"/>
              <a:buChar char="–"/>
              <a:tabLst>
                <a:tab pos="469265" algn="l"/>
                <a:tab pos="469900" algn="l"/>
              </a:tabLst>
            </a:pPr>
            <a:r>
              <a:rPr sz="3200" spc="-40" dirty="0">
                <a:latin typeface="Carlito"/>
                <a:cs typeface="Carlito"/>
              </a:rPr>
              <a:t>Tanımı, </a:t>
            </a:r>
            <a:r>
              <a:rPr sz="3200" dirty="0">
                <a:latin typeface="Carlito"/>
                <a:cs typeface="Carlito"/>
              </a:rPr>
              <a:t>türleri,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sıklığı</a:t>
            </a:r>
            <a:endParaRPr sz="3200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469265" algn="l"/>
                <a:tab pos="469900" algn="l"/>
              </a:tabLst>
            </a:pPr>
            <a:r>
              <a:rPr sz="3200" spc="-15" dirty="0">
                <a:latin typeface="Carlito"/>
                <a:cs typeface="Carlito"/>
              </a:rPr>
              <a:t>Cinsiyet </a:t>
            </a:r>
            <a:r>
              <a:rPr sz="3200" spc="-20" dirty="0">
                <a:latin typeface="Carlito"/>
                <a:cs typeface="Carlito"/>
              </a:rPr>
              <a:t>ve </a:t>
            </a:r>
            <a:r>
              <a:rPr sz="3200" spc="-15" dirty="0">
                <a:latin typeface="Carlito"/>
                <a:cs typeface="Carlito"/>
              </a:rPr>
              <a:t>yaşla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ilişkisi</a:t>
            </a:r>
            <a:endParaRPr sz="3200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469265" algn="l"/>
                <a:tab pos="469900" algn="l"/>
              </a:tabLst>
            </a:pPr>
            <a:r>
              <a:rPr sz="3200" dirty="0">
                <a:latin typeface="Carlito"/>
                <a:cs typeface="Carlito"/>
              </a:rPr>
              <a:t>Nedenleri </a:t>
            </a:r>
            <a:r>
              <a:rPr sz="3200" spc="-15" dirty="0">
                <a:latin typeface="Carlito"/>
                <a:cs typeface="Carlito"/>
              </a:rPr>
              <a:t>(bireysel, </a:t>
            </a:r>
            <a:r>
              <a:rPr sz="3200" dirty="0">
                <a:latin typeface="Carlito"/>
                <a:cs typeface="Carlito"/>
              </a:rPr>
              <a:t>ailesel, </a:t>
            </a:r>
            <a:r>
              <a:rPr sz="3200" spc="-20" dirty="0">
                <a:latin typeface="Carlito"/>
                <a:cs typeface="Carlito"/>
              </a:rPr>
              <a:t>okula</a:t>
            </a:r>
            <a:r>
              <a:rPr sz="3200" spc="-1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ait)</a:t>
            </a:r>
          </a:p>
          <a:p>
            <a:pPr marL="469265" indent="-457200">
              <a:lnSpc>
                <a:spcPct val="100000"/>
              </a:lnSpc>
              <a:spcBef>
                <a:spcPts val="870"/>
              </a:spcBef>
              <a:buFont typeface="Arial"/>
              <a:buChar char="–"/>
              <a:tabLst>
                <a:tab pos="469265" algn="l"/>
                <a:tab pos="469900" algn="l"/>
              </a:tabLst>
            </a:pPr>
            <a:r>
              <a:rPr sz="3200" spc="-5" dirty="0">
                <a:latin typeface="Carlito"/>
                <a:cs typeface="Carlito"/>
              </a:rPr>
              <a:t>Sonuçları </a:t>
            </a:r>
            <a:r>
              <a:rPr sz="3200" spc="-15" dirty="0">
                <a:latin typeface="Carlito"/>
                <a:cs typeface="Carlito"/>
              </a:rPr>
              <a:t>(bireysel, </a:t>
            </a:r>
            <a:r>
              <a:rPr sz="3200" spc="-10" dirty="0">
                <a:latin typeface="Carlito"/>
                <a:cs typeface="Carlito"/>
              </a:rPr>
              <a:t>akademik,</a:t>
            </a:r>
            <a:r>
              <a:rPr sz="3200" spc="-8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sosyal)</a:t>
            </a:r>
            <a:endParaRPr sz="3200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469265" algn="l"/>
                <a:tab pos="469900" algn="l"/>
              </a:tabLst>
            </a:pPr>
            <a:r>
              <a:rPr sz="3200" dirty="0">
                <a:latin typeface="Carlito"/>
                <a:cs typeface="Carlito"/>
              </a:rPr>
              <a:t>Önleme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çalışmaları</a:t>
            </a:r>
            <a:endParaRPr sz="3200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870"/>
              </a:spcBef>
              <a:buFont typeface="Arial"/>
              <a:buChar char="–"/>
              <a:tabLst>
                <a:tab pos="469265" algn="l"/>
                <a:tab pos="469900" algn="l"/>
              </a:tabLst>
            </a:pPr>
            <a:r>
              <a:rPr sz="3200" dirty="0">
                <a:latin typeface="Carlito"/>
                <a:cs typeface="Carlito"/>
              </a:rPr>
              <a:t>Müdahale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programları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7304" y="787653"/>
            <a:ext cx="359689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/>
              <a:t>Siber</a:t>
            </a:r>
            <a:r>
              <a:rPr b="1" spc="-75" dirty="0"/>
              <a:t> </a:t>
            </a:r>
            <a:r>
              <a:rPr b="1" spc="-10" dirty="0"/>
              <a:t>Zorbalık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505534"/>
            <a:ext cx="8061959" cy="422719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elektronik </a:t>
            </a:r>
            <a:r>
              <a:rPr sz="2400" spc="-5" dirty="0">
                <a:latin typeface="Carlito"/>
                <a:cs typeface="Carlito"/>
              </a:rPr>
              <a:t>iletişim </a:t>
            </a:r>
            <a:r>
              <a:rPr sz="2400" spc="-10" dirty="0">
                <a:latin typeface="Carlito"/>
                <a:cs typeface="Carlito"/>
              </a:rPr>
              <a:t>araçları yoluyla </a:t>
            </a:r>
            <a:r>
              <a:rPr sz="2400" spc="-15" dirty="0">
                <a:latin typeface="Carlito"/>
                <a:cs typeface="Carlito"/>
              </a:rPr>
              <a:t>tehdit </a:t>
            </a:r>
            <a:r>
              <a:rPr sz="2400" spc="-5" dirty="0">
                <a:latin typeface="Carlito"/>
                <a:cs typeface="Carlito"/>
              </a:rPr>
              <a:t>etmek </a:t>
            </a:r>
            <a:r>
              <a:rPr sz="2400" spc="-15" dirty="0">
                <a:latin typeface="Carlito"/>
                <a:cs typeface="Carlito"/>
              </a:rPr>
              <a:t>ve  </a:t>
            </a:r>
            <a:r>
              <a:rPr sz="2400" spc="-30" dirty="0">
                <a:latin typeface="Carlito"/>
                <a:cs typeface="Carlito"/>
              </a:rPr>
              <a:t>kötü </a:t>
            </a:r>
            <a:r>
              <a:rPr sz="2400" spc="-10" dirty="0">
                <a:latin typeface="Carlito"/>
                <a:cs typeface="Carlito"/>
              </a:rPr>
              <a:t>sözler içeren </a:t>
            </a:r>
            <a:r>
              <a:rPr sz="2400" spc="-5" dirty="0">
                <a:latin typeface="Carlito"/>
                <a:cs typeface="Carlito"/>
              </a:rPr>
              <a:t>mesajlar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göndermek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ts val="3420"/>
              </a:lnSpc>
              <a:spcBef>
                <a:spcPts val="13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internet </a:t>
            </a:r>
            <a:r>
              <a:rPr sz="2400" spc="-10" dirty="0">
                <a:latin typeface="Carlito"/>
                <a:cs typeface="Carlito"/>
              </a:rPr>
              <a:t>ortamında </a:t>
            </a:r>
            <a:r>
              <a:rPr sz="2400" spc="-20" dirty="0">
                <a:latin typeface="Carlito"/>
                <a:cs typeface="Carlito"/>
              </a:rPr>
              <a:t>dedikodu </a:t>
            </a:r>
            <a:r>
              <a:rPr sz="2400" spc="-10" dirty="0">
                <a:latin typeface="Carlito"/>
                <a:cs typeface="Carlito"/>
              </a:rPr>
              <a:t>yapmak </a:t>
            </a:r>
            <a:r>
              <a:rPr sz="2400" spc="-25" dirty="0">
                <a:latin typeface="Carlito"/>
                <a:cs typeface="Carlito"/>
              </a:rPr>
              <a:t>ya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da</a:t>
            </a:r>
            <a:endParaRPr sz="2400" dirty="0">
              <a:latin typeface="Carlito"/>
              <a:cs typeface="Carlito"/>
            </a:endParaRPr>
          </a:p>
          <a:p>
            <a:pPr marL="355600" marR="604520">
              <a:lnSpc>
                <a:spcPts val="3240"/>
              </a:lnSpc>
              <a:spcBef>
                <a:spcPts val="225"/>
              </a:spcBef>
            </a:pPr>
            <a:r>
              <a:rPr sz="2400" spc="-10" dirty="0">
                <a:latin typeface="Carlito"/>
                <a:cs typeface="Carlito"/>
              </a:rPr>
              <a:t>mağduru </a:t>
            </a:r>
            <a:r>
              <a:rPr sz="2400" spc="-15" dirty="0">
                <a:latin typeface="Carlito"/>
                <a:cs typeface="Carlito"/>
              </a:rPr>
              <a:t>rahatsız </a:t>
            </a:r>
            <a:r>
              <a:rPr sz="2400" spc="-5" dirty="0">
                <a:latin typeface="Carlito"/>
                <a:cs typeface="Carlito"/>
              </a:rPr>
              <a:t>edecek </a:t>
            </a:r>
            <a:r>
              <a:rPr sz="2400" spc="-30" dirty="0">
                <a:latin typeface="Carlito"/>
                <a:cs typeface="Carlito"/>
              </a:rPr>
              <a:t>özel </a:t>
            </a:r>
            <a:r>
              <a:rPr sz="2400" spc="-10" dirty="0">
                <a:latin typeface="Carlito"/>
                <a:cs typeface="Carlito"/>
              </a:rPr>
              <a:t>resim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bilgiler  </a:t>
            </a:r>
            <a:r>
              <a:rPr sz="2400" spc="-20" dirty="0">
                <a:latin typeface="Carlito"/>
                <a:cs typeface="Carlito"/>
              </a:rPr>
              <a:t>yaymak</a:t>
            </a:r>
            <a:endParaRPr sz="2400" dirty="0">
              <a:latin typeface="Carlito"/>
              <a:cs typeface="Carlito"/>
            </a:endParaRPr>
          </a:p>
          <a:p>
            <a:pPr marL="355600" marR="591820" indent="-342900">
              <a:lnSpc>
                <a:spcPts val="3240"/>
              </a:lnSpc>
              <a:spcBef>
                <a:spcPts val="17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zorbanın internet </a:t>
            </a:r>
            <a:r>
              <a:rPr sz="2400" spc="-10" dirty="0">
                <a:latin typeface="Carlito"/>
                <a:cs typeface="Carlito"/>
              </a:rPr>
              <a:t>ortamında </a:t>
            </a:r>
            <a:r>
              <a:rPr sz="2400" spc="-20" dirty="0">
                <a:latin typeface="Carlito"/>
                <a:cs typeface="Carlito"/>
              </a:rPr>
              <a:t>kendisini </a:t>
            </a:r>
            <a:r>
              <a:rPr sz="2400" spc="-5" dirty="0">
                <a:latin typeface="Carlito"/>
                <a:cs typeface="Carlito"/>
              </a:rPr>
              <a:t>mağdur  </a:t>
            </a:r>
            <a:r>
              <a:rPr sz="2400" dirty="0">
                <a:latin typeface="Carlito"/>
                <a:cs typeface="Carlito"/>
              </a:rPr>
              <a:t>gibi </a:t>
            </a:r>
            <a:r>
              <a:rPr sz="2400" spc="-10" dirty="0">
                <a:latin typeface="Carlito"/>
                <a:cs typeface="Carlito"/>
              </a:rPr>
              <a:t>tanıtıp </a:t>
            </a:r>
            <a:r>
              <a:rPr sz="2400" spc="-5" dirty="0">
                <a:latin typeface="Carlito"/>
                <a:cs typeface="Carlito"/>
              </a:rPr>
              <a:t>onun adına </a:t>
            </a:r>
            <a:r>
              <a:rPr sz="2400" spc="-10" dirty="0">
                <a:latin typeface="Carlito"/>
                <a:cs typeface="Carlito"/>
              </a:rPr>
              <a:t>başkalarına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zorbalık</a:t>
            </a:r>
            <a:endParaRPr sz="2400" dirty="0">
              <a:latin typeface="Carlito"/>
              <a:cs typeface="Carlito"/>
            </a:endParaRPr>
          </a:p>
          <a:p>
            <a:pPr marL="355600" marR="70485">
              <a:lnSpc>
                <a:spcPts val="3240"/>
              </a:lnSpc>
            </a:pPr>
            <a:r>
              <a:rPr sz="2400" spc="-10" dirty="0">
                <a:latin typeface="Carlito"/>
                <a:cs typeface="Carlito"/>
              </a:rPr>
              <a:t>yapması </a:t>
            </a:r>
            <a:r>
              <a:rPr sz="2400" spc="-5" dirty="0">
                <a:latin typeface="Carlito"/>
                <a:cs typeface="Carlito"/>
              </a:rPr>
              <a:t>(mağdurun </a:t>
            </a:r>
            <a:r>
              <a:rPr sz="2400" dirty="0">
                <a:latin typeface="Carlito"/>
                <a:cs typeface="Carlito"/>
              </a:rPr>
              <a:t>cep </a:t>
            </a:r>
            <a:r>
              <a:rPr sz="2400" spc="-20" dirty="0">
                <a:latin typeface="Carlito"/>
                <a:cs typeface="Carlito"/>
              </a:rPr>
              <a:t>telefonu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elektronik  </a:t>
            </a:r>
            <a:r>
              <a:rPr sz="2400" spc="-20" dirty="0">
                <a:latin typeface="Carlito"/>
                <a:cs typeface="Carlito"/>
              </a:rPr>
              <a:t>posta </a:t>
            </a:r>
            <a:r>
              <a:rPr sz="2400" spc="-10" dirty="0">
                <a:latin typeface="Carlito"/>
                <a:cs typeface="Carlito"/>
              </a:rPr>
              <a:t>hesabını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kullanarak)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066800"/>
            <a:ext cx="741934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Doğrudan </a:t>
            </a:r>
            <a:r>
              <a:rPr sz="3300" spc="-15" dirty="0"/>
              <a:t>Zorbalık </a:t>
            </a:r>
            <a:r>
              <a:rPr sz="3300" dirty="0"/>
              <a:t>– </a:t>
            </a:r>
            <a:r>
              <a:rPr sz="3300" spc="-15" dirty="0"/>
              <a:t>Dolaylı</a:t>
            </a:r>
            <a:r>
              <a:rPr sz="3300" spc="20" dirty="0"/>
              <a:t> </a:t>
            </a:r>
            <a:r>
              <a:rPr sz="3300" spc="-10" dirty="0"/>
              <a:t>Zorbalık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546302" y="1828800"/>
            <a:ext cx="8016875" cy="376397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05029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Doğrudan </a:t>
            </a:r>
            <a:r>
              <a:rPr sz="2400" spc="-15" dirty="0">
                <a:latin typeface="Carlito"/>
                <a:cs typeface="Carlito"/>
              </a:rPr>
              <a:t>zorbalıkta </a:t>
            </a:r>
            <a:r>
              <a:rPr sz="2400" spc="-20" dirty="0">
                <a:latin typeface="Carlito"/>
                <a:cs typeface="Carlito"/>
              </a:rPr>
              <a:t>zorba </a:t>
            </a:r>
            <a:r>
              <a:rPr sz="2400" dirty="0">
                <a:latin typeface="Carlito"/>
                <a:cs typeface="Carlito"/>
              </a:rPr>
              <a:t>ile </a:t>
            </a:r>
            <a:r>
              <a:rPr sz="2400" spc="-10" dirty="0">
                <a:latin typeface="Carlito"/>
                <a:cs typeface="Carlito"/>
              </a:rPr>
              <a:t>mağdur </a:t>
            </a:r>
            <a:r>
              <a:rPr sz="2400" spc="-20" dirty="0">
                <a:latin typeface="Carlito"/>
                <a:cs typeface="Carlito"/>
              </a:rPr>
              <a:t>karşı  </a:t>
            </a:r>
            <a:r>
              <a:rPr sz="2400" spc="-45" dirty="0">
                <a:latin typeface="Carlito"/>
                <a:cs typeface="Carlito"/>
              </a:rPr>
              <a:t>karşıyadır. </a:t>
            </a:r>
            <a:r>
              <a:rPr sz="2400" spc="-5" dirty="0">
                <a:latin typeface="Carlito"/>
                <a:cs typeface="Carlito"/>
              </a:rPr>
              <a:t>Örn., </a:t>
            </a:r>
            <a:r>
              <a:rPr sz="2400" dirty="0">
                <a:latin typeface="Carlito"/>
                <a:cs typeface="Carlito"/>
              </a:rPr>
              <a:t>ad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takma.</a:t>
            </a:r>
            <a:endParaRPr sz="2400" dirty="0">
              <a:latin typeface="Carlito"/>
              <a:cs typeface="Carlito"/>
            </a:endParaRPr>
          </a:p>
          <a:p>
            <a:pPr marL="355600" marR="31115" indent="-342900">
              <a:lnSpc>
                <a:spcPts val="3240"/>
              </a:lnSpc>
              <a:spcBef>
                <a:spcPts val="1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Dolaylı zorbalıkta </a:t>
            </a:r>
            <a:r>
              <a:rPr sz="2400" spc="-5" dirty="0">
                <a:latin typeface="Carlito"/>
                <a:cs typeface="Carlito"/>
              </a:rPr>
              <a:t>ise mağdur hakkında </a:t>
            </a:r>
            <a:r>
              <a:rPr sz="2400" spc="-10" dirty="0">
                <a:latin typeface="Carlito"/>
                <a:cs typeface="Carlito"/>
              </a:rPr>
              <a:t>söylentiler  </a:t>
            </a:r>
            <a:r>
              <a:rPr sz="2400" spc="-20" dirty="0">
                <a:latin typeface="Carlito"/>
                <a:cs typeface="Carlito"/>
              </a:rPr>
              <a:t>yayma, </a:t>
            </a:r>
            <a:r>
              <a:rPr sz="2400" spc="-10" dirty="0">
                <a:latin typeface="Carlito"/>
                <a:cs typeface="Carlito"/>
              </a:rPr>
              <a:t>gruptan </a:t>
            </a:r>
            <a:r>
              <a:rPr sz="2400" spc="-5" dirty="0">
                <a:latin typeface="Carlito"/>
                <a:cs typeface="Carlito"/>
              </a:rPr>
              <a:t>dışlama, oyuna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almama,</a:t>
            </a:r>
          </a:p>
          <a:p>
            <a:pPr marL="355600" marR="1406525">
              <a:lnSpc>
                <a:spcPts val="3240"/>
              </a:lnSpc>
            </a:pPr>
            <a:r>
              <a:rPr sz="2400" spc="-10" dirty="0">
                <a:latin typeface="Carlito"/>
                <a:cs typeface="Carlito"/>
              </a:rPr>
              <a:t>aşağılayıcı </a:t>
            </a:r>
            <a:r>
              <a:rPr sz="2400" spc="-5" dirty="0">
                <a:latin typeface="Carlito"/>
                <a:cs typeface="Carlito"/>
              </a:rPr>
              <a:t>mektup, </a:t>
            </a:r>
            <a:r>
              <a:rPr sz="2400" dirty="0">
                <a:latin typeface="Carlito"/>
                <a:cs typeface="Carlito"/>
              </a:rPr>
              <a:t>mesaj </a:t>
            </a:r>
            <a:r>
              <a:rPr sz="2400" spc="-10" dirty="0">
                <a:latin typeface="Carlito"/>
                <a:cs typeface="Carlito"/>
              </a:rPr>
              <a:t>gönderme </a:t>
            </a:r>
            <a:r>
              <a:rPr sz="2400" dirty="0">
                <a:latin typeface="Carlito"/>
                <a:cs typeface="Carlito"/>
              </a:rPr>
              <a:t>gibi  </a:t>
            </a:r>
            <a:r>
              <a:rPr sz="2400" spc="-15" dirty="0">
                <a:latin typeface="Carlito"/>
                <a:cs typeface="Carlito"/>
              </a:rPr>
              <a:t>davranışlar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görülür.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1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Zorbalık olayının </a:t>
            </a:r>
            <a:r>
              <a:rPr sz="2400" dirty="0">
                <a:latin typeface="Carlito"/>
                <a:cs typeface="Carlito"/>
              </a:rPr>
              <a:t>türü </a:t>
            </a:r>
            <a:r>
              <a:rPr sz="2400" spc="-30" dirty="0">
                <a:latin typeface="Carlito"/>
                <a:cs typeface="Carlito"/>
              </a:rPr>
              <a:t>veya </a:t>
            </a:r>
            <a:r>
              <a:rPr sz="2400" spc="-5" dirty="0">
                <a:latin typeface="Carlito"/>
                <a:cs typeface="Carlito"/>
              </a:rPr>
              <a:t>doğrudan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dolaylı  </a:t>
            </a:r>
            <a:r>
              <a:rPr sz="2400" spc="-5" dirty="0">
                <a:latin typeface="Carlito"/>
                <a:cs typeface="Carlito"/>
              </a:rPr>
              <a:t>olması mağdur </a:t>
            </a:r>
            <a:r>
              <a:rPr sz="2400" spc="-15" dirty="0">
                <a:latin typeface="Carlito"/>
                <a:cs typeface="Carlito"/>
              </a:rPr>
              <a:t>üzerindeki </a:t>
            </a:r>
            <a:r>
              <a:rPr sz="2400" spc="-5" dirty="0">
                <a:latin typeface="Carlito"/>
                <a:cs typeface="Carlito"/>
              </a:rPr>
              <a:t>olumsuz sonuçları  </a:t>
            </a:r>
            <a:r>
              <a:rPr sz="2400" spc="-10" dirty="0">
                <a:latin typeface="Carlito"/>
                <a:cs typeface="Carlito"/>
              </a:rPr>
              <a:t>belirlemez.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1219200"/>
            <a:ext cx="6864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Cinsiyete </a:t>
            </a:r>
            <a:r>
              <a:rPr spc="-25" dirty="0"/>
              <a:t>göre </a:t>
            </a:r>
            <a:r>
              <a:rPr spc="-10" dirty="0"/>
              <a:t>Zorbalık</a:t>
            </a:r>
            <a:r>
              <a:rPr spc="-5" dirty="0"/>
              <a:t> </a:t>
            </a:r>
            <a:r>
              <a:rPr spc="-40" dirty="0"/>
              <a:t>Türleri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6632" y="2133600"/>
            <a:ext cx="7526655" cy="3243196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Erkekler </a:t>
            </a:r>
            <a:r>
              <a:rPr sz="3200" dirty="0">
                <a:latin typeface="Carlito"/>
                <a:cs typeface="Carlito"/>
              </a:rPr>
              <a:t>– </a:t>
            </a:r>
            <a:r>
              <a:rPr sz="3200" spc="-10" dirty="0">
                <a:latin typeface="Carlito"/>
                <a:cs typeface="Carlito"/>
              </a:rPr>
              <a:t>fiziksel </a:t>
            </a:r>
            <a:r>
              <a:rPr sz="3200" spc="-25" dirty="0">
                <a:latin typeface="Carlito"/>
                <a:cs typeface="Carlito"/>
              </a:rPr>
              <a:t>ve </a:t>
            </a:r>
            <a:r>
              <a:rPr sz="3200" spc="-5" dirty="0">
                <a:latin typeface="Carlito"/>
                <a:cs typeface="Carlito"/>
              </a:rPr>
              <a:t>doğrudan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zorbalık</a:t>
            </a:r>
            <a:endParaRPr sz="3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Daha </a:t>
            </a:r>
            <a:r>
              <a:rPr sz="2400" spc="-15" dirty="0">
                <a:latin typeface="Carlito"/>
                <a:cs typeface="Carlito"/>
              </a:rPr>
              <a:t>çok </a:t>
            </a:r>
            <a:r>
              <a:rPr sz="2400" spc="-20" dirty="0">
                <a:latin typeface="Carlito"/>
                <a:cs typeface="Carlito"/>
              </a:rPr>
              <a:t>zorba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daha mağdur</a:t>
            </a:r>
            <a:r>
              <a:rPr sz="2400" spc="90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olurlar.</a:t>
            </a:r>
            <a:endParaRPr sz="2400" dirty="0">
              <a:latin typeface="Carlito"/>
              <a:cs typeface="Carlito"/>
            </a:endParaRPr>
          </a:p>
          <a:p>
            <a:pPr marL="756285" marR="77470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Erkekler </a:t>
            </a:r>
            <a:r>
              <a:rPr sz="2400" spc="-10" dirty="0">
                <a:latin typeface="Carlito"/>
                <a:cs typeface="Carlito"/>
              </a:rPr>
              <a:t>hem </a:t>
            </a:r>
            <a:r>
              <a:rPr sz="2400" spc="-5" dirty="0">
                <a:latin typeface="Carlito"/>
                <a:cs typeface="Carlito"/>
              </a:rPr>
              <a:t>kız hem de </a:t>
            </a:r>
            <a:r>
              <a:rPr sz="2400" spc="-20" dirty="0">
                <a:latin typeface="Carlito"/>
                <a:cs typeface="Carlito"/>
              </a:rPr>
              <a:t>erkek </a:t>
            </a:r>
            <a:r>
              <a:rPr sz="2400" spc="-5" dirty="0">
                <a:latin typeface="Carlito"/>
                <a:cs typeface="Carlito"/>
              </a:rPr>
              <a:t>(daha </a:t>
            </a:r>
            <a:r>
              <a:rPr sz="2400" spc="-10" dirty="0">
                <a:latin typeface="Carlito"/>
                <a:cs typeface="Carlito"/>
              </a:rPr>
              <a:t>çok)  </a:t>
            </a:r>
            <a:r>
              <a:rPr sz="2400" spc="-15" dirty="0">
                <a:latin typeface="Carlito"/>
                <a:cs typeface="Carlito"/>
              </a:rPr>
              <a:t>öğrencilere zorbalık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60" dirty="0">
                <a:latin typeface="Carlito"/>
                <a:cs typeface="Carlito"/>
              </a:rPr>
              <a:t>yapar.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7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Kızlar </a:t>
            </a:r>
            <a:r>
              <a:rPr sz="3200" dirty="0">
                <a:latin typeface="Carlito"/>
                <a:cs typeface="Carlito"/>
              </a:rPr>
              <a:t>– </a:t>
            </a:r>
            <a:r>
              <a:rPr sz="3200" spc="-15" dirty="0">
                <a:latin typeface="Carlito"/>
                <a:cs typeface="Carlito"/>
              </a:rPr>
              <a:t>dolaylı </a:t>
            </a:r>
            <a:r>
              <a:rPr sz="3200" spc="-20" dirty="0">
                <a:latin typeface="Carlito"/>
                <a:cs typeface="Carlito"/>
              </a:rPr>
              <a:t>ve </a:t>
            </a:r>
            <a:r>
              <a:rPr sz="3200" spc="-5" dirty="0">
                <a:latin typeface="Carlito"/>
                <a:cs typeface="Carlito"/>
              </a:rPr>
              <a:t>ilişkisel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zorbalık</a:t>
            </a:r>
            <a:endParaRPr sz="3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Hemcinslerine daha </a:t>
            </a:r>
            <a:r>
              <a:rPr sz="2400" spc="-15" dirty="0">
                <a:latin typeface="Carlito"/>
                <a:cs typeface="Carlito"/>
              </a:rPr>
              <a:t>çok zorbalık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yaparlar.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933653"/>
            <a:ext cx="607187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Yaşa </a:t>
            </a:r>
            <a:r>
              <a:rPr spc="-20" dirty="0"/>
              <a:t>göre </a:t>
            </a:r>
            <a:r>
              <a:rPr spc="-15" dirty="0"/>
              <a:t>Zorbalık</a:t>
            </a:r>
            <a:r>
              <a:rPr spc="30" dirty="0"/>
              <a:t> </a:t>
            </a:r>
            <a:r>
              <a:rPr spc="-10" dirty="0"/>
              <a:t>Olayları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2057400"/>
            <a:ext cx="8064297" cy="3513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4105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İlköğretim </a:t>
            </a:r>
            <a:r>
              <a:rPr sz="2800" spc="-5" dirty="0">
                <a:latin typeface="Carlito"/>
                <a:cs typeface="Carlito"/>
              </a:rPr>
              <a:t>(%20-30) </a:t>
            </a:r>
            <a:r>
              <a:rPr sz="2800" dirty="0">
                <a:latin typeface="Carlito"/>
                <a:cs typeface="Carlito"/>
              </a:rPr>
              <a:t>– </a:t>
            </a:r>
            <a:r>
              <a:rPr sz="2800" spc="-15" dirty="0">
                <a:latin typeface="Carlito"/>
                <a:cs typeface="Carlito"/>
              </a:rPr>
              <a:t>Ortaöğretim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(%10-</a:t>
            </a:r>
            <a:endParaRPr sz="2800" dirty="0">
              <a:latin typeface="Carlito"/>
              <a:cs typeface="Carlito"/>
            </a:endParaRPr>
          </a:p>
          <a:p>
            <a:pPr marL="355600">
              <a:lnSpc>
                <a:spcPts val="4105"/>
              </a:lnSpc>
              <a:tabLst>
                <a:tab pos="3126105" algn="l"/>
              </a:tabLst>
            </a:pPr>
            <a:r>
              <a:rPr sz="2800" dirty="0">
                <a:latin typeface="Carlito"/>
                <a:cs typeface="Carlito"/>
              </a:rPr>
              <a:t>20)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–</a:t>
            </a:r>
            <a:r>
              <a:rPr sz="2800" spc="-5" dirty="0">
                <a:latin typeface="Carlito"/>
                <a:cs typeface="Carlito"/>
              </a:rPr>
              <a:t> Zirve	</a:t>
            </a:r>
            <a:r>
              <a:rPr sz="2800" b="1" u="sng" dirty="0">
                <a:latin typeface="Carlito"/>
                <a:cs typeface="Carlito"/>
              </a:rPr>
              <a:t>11-13</a:t>
            </a:r>
            <a:r>
              <a:rPr sz="2800" b="1" u="sng" spc="-10" dirty="0">
                <a:latin typeface="Carlito"/>
                <a:cs typeface="Carlito"/>
              </a:rPr>
              <a:t> </a:t>
            </a:r>
            <a:r>
              <a:rPr sz="2800" b="1" u="sng" spc="-20" dirty="0">
                <a:latin typeface="Carlito"/>
                <a:cs typeface="Carlito"/>
              </a:rPr>
              <a:t>yaş</a:t>
            </a:r>
            <a:endParaRPr sz="2800" b="1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2493645" algn="l"/>
                <a:tab pos="4370070" algn="l"/>
              </a:tabLst>
            </a:pPr>
            <a:r>
              <a:rPr sz="2800" spc="-10" dirty="0">
                <a:latin typeface="Carlito"/>
                <a:cs typeface="Carlito"/>
              </a:rPr>
              <a:t>Fiziksel	</a:t>
            </a:r>
            <a:r>
              <a:rPr sz="2800" spc="-25" dirty="0">
                <a:latin typeface="Carlito"/>
                <a:cs typeface="Carlito"/>
              </a:rPr>
              <a:t>Sözel	</a:t>
            </a:r>
            <a:r>
              <a:rPr sz="2800" spc="-5" dirty="0">
                <a:latin typeface="Carlito"/>
                <a:cs typeface="Carlito"/>
              </a:rPr>
              <a:t>İlişkisel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har char="•"/>
            </a:pPr>
            <a:endParaRPr sz="3600" dirty="0">
              <a:latin typeface="Carlito"/>
              <a:cs typeface="Carlito"/>
            </a:endParaRPr>
          </a:p>
          <a:p>
            <a:pPr marL="355600" marR="40640" indent="-342900">
              <a:lnSpc>
                <a:spcPts val="346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5" dirty="0">
                <a:latin typeface="Carlito"/>
                <a:cs typeface="Carlito"/>
              </a:rPr>
              <a:t>Yaşla </a:t>
            </a:r>
            <a:r>
              <a:rPr sz="2400" spc="-15" dirty="0">
                <a:latin typeface="Carlito"/>
                <a:cs typeface="Carlito"/>
              </a:rPr>
              <a:t>birlikte </a:t>
            </a:r>
            <a:r>
              <a:rPr sz="2400" spc="-10" dirty="0">
                <a:latin typeface="Carlito"/>
                <a:cs typeface="Carlito"/>
              </a:rPr>
              <a:t>azalma </a:t>
            </a:r>
            <a:r>
              <a:rPr sz="2400" spc="-15" dirty="0">
                <a:latin typeface="Carlito"/>
                <a:cs typeface="Carlito"/>
              </a:rPr>
              <a:t>göstereceği </a:t>
            </a:r>
            <a:r>
              <a:rPr sz="2400" spc="-10" dirty="0">
                <a:latin typeface="Carlito"/>
                <a:cs typeface="Carlito"/>
              </a:rPr>
              <a:t>söyleniyordu  </a:t>
            </a:r>
            <a:r>
              <a:rPr sz="2400" dirty="0">
                <a:latin typeface="Carlito"/>
                <a:cs typeface="Carlito"/>
              </a:rPr>
              <a:t>ama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siber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zorbalık </a:t>
            </a:r>
            <a:r>
              <a:rPr sz="2400" spc="-25" dirty="0">
                <a:latin typeface="Carlito"/>
                <a:cs typeface="Carlito"/>
              </a:rPr>
              <a:t>ortaya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çıktı.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55010" y="3692271"/>
            <a:ext cx="673735" cy="313690"/>
            <a:chOff x="2255011" y="3548126"/>
            <a:chExt cx="673735" cy="313690"/>
          </a:xfrm>
        </p:grpSpPr>
        <p:sp>
          <p:nvSpPr>
            <p:cNvPr id="5" name="object 5"/>
            <p:cNvSpPr/>
            <p:nvPr/>
          </p:nvSpPr>
          <p:spPr>
            <a:xfrm>
              <a:off x="2267711" y="3560826"/>
              <a:ext cx="648335" cy="288290"/>
            </a:xfrm>
            <a:custGeom>
              <a:avLst/>
              <a:gdLst/>
              <a:ahLst/>
              <a:cxnLst/>
              <a:rect l="l" t="t" r="r" b="b"/>
              <a:pathLst>
                <a:path w="648335" h="288289">
                  <a:moveTo>
                    <a:pt x="504063" y="0"/>
                  </a:moveTo>
                  <a:lnTo>
                    <a:pt x="504063" y="72009"/>
                  </a:lnTo>
                  <a:lnTo>
                    <a:pt x="0" y="72009"/>
                  </a:lnTo>
                  <a:lnTo>
                    <a:pt x="0" y="216026"/>
                  </a:lnTo>
                  <a:lnTo>
                    <a:pt x="504063" y="216026"/>
                  </a:lnTo>
                  <a:lnTo>
                    <a:pt x="504063" y="288036"/>
                  </a:lnTo>
                  <a:lnTo>
                    <a:pt x="648081" y="144018"/>
                  </a:lnTo>
                  <a:lnTo>
                    <a:pt x="50406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67711" y="3560826"/>
              <a:ext cx="648335" cy="288290"/>
            </a:xfrm>
            <a:custGeom>
              <a:avLst/>
              <a:gdLst/>
              <a:ahLst/>
              <a:cxnLst/>
              <a:rect l="l" t="t" r="r" b="b"/>
              <a:pathLst>
                <a:path w="648335" h="288289">
                  <a:moveTo>
                    <a:pt x="0" y="72009"/>
                  </a:moveTo>
                  <a:lnTo>
                    <a:pt x="504063" y="72009"/>
                  </a:lnTo>
                  <a:lnTo>
                    <a:pt x="504063" y="0"/>
                  </a:lnTo>
                  <a:lnTo>
                    <a:pt x="648081" y="144018"/>
                  </a:lnTo>
                  <a:lnTo>
                    <a:pt x="504063" y="288036"/>
                  </a:lnTo>
                  <a:lnTo>
                    <a:pt x="504063" y="216026"/>
                  </a:lnTo>
                  <a:lnTo>
                    <a:pt x="0" y="216026"/>
                  </a:lnTo>
                  <a:lnTo>
                    <a:pt x="0" y="72009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097400" y="3692271"/>
            <a:ext cx="673735" cy="313690"/>
            <a:chOff x="4097401" y="3548126"/>
            <a:chExt cx="673735" cy="313690"/>
          </a:xfrm>
        </p:grpSpPr>
        <p:sp>
          <p:nvSpPr>
            <p:cNvPr id="8" name="object 8"/>
            <p:cNvSpPr/>
            <p:nvPr/>
          </p:nvSpPr>
          <p:spPr>
            <a:xfrm>
              <a:off x="4110101" y="3560826"/>
              <a:ext cx="648335" cy="288290"/>
            </a:xfrm>
            <a:custGeom>
              <a:avLst/>
              <a:gdLst/>
              <a:ahLst/>
              <a:cxnLst/>
              <a:rect l="l" t="t" r="r" b="b"/>
              <a:pathLst>
                <a:path w="648335" h="288289">
                  <a:moveTo>
                    <a:pt x="504063" y="0"/>
                  </a:moveTo>
                  <a:lnTo>
                    <a:pt x="504063" y="72009"/>
                  </a:lnTo>
                  <a:lnTo>
                    <a:pt x="0" y="72009"/>
                  </a:lnTo>
                  <a:lnTo>
                    <a:pt x="0" y="216026"/>
                  </a:lnTo>
                  <a:lnTo>
                    <a:pt x="504063" y="216026"/>
                  </a:lnTo>
                  <a:lnTo>
                    <a:pt x="504063" y="288036"/>
                  </a:lnTo>
                  <a:lnTo>
                    <a:pt x="648081" y="144018"/>
                  </a:lnTo>
                  <a:lnTo>
                    <a:pt x="50406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10101" y="3560826"/>
              <a:ext cx="648335" cy="288290"/>
            </a:xfrm>
            <a:custGeom>
              <a:avLst/>
              <a:gdLst/>
              <a:ahLst/>
              <a:cxnLst/>
              <a:rect l="l" t="t" r="r" b="b"/>
              <a:pathLst>
                <a:path w="648335" h="288289">
                  <a:moveTo>
                    <a:pt x="0" y="72009"/>
                  </a:moveTo>
                  <a:lnTo>
                    <a:pt x="504063" y="72009"/>
                  </a:lnTo>
                  <a:lnTo>
                    <a:pt x="504063" y="0"/>
                  </a:lnTo>
                  <a:lnTo>
                    <a:pt x="648081" y="144018"/>
                  </a:lnTo>
                  <a:lnTo>
                    <a:pt x="504063" y="288036"/>
                  </a:lnTo>
                  <a:lnTo>
                    <a:pt x="504063" y="216026"/>
                  </a:lnTo>
                  <a:lnTo>
                    <a:pt x="0" y="216026"/>
                  </a:lnTo>
                  <a:lnTo>
                    <a:pt x="0" y="72009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916045" y="2696210"/>
            <a:ext cx="673735" cy="313690"/>
            <a:chOff x="3981703" y="2395220"/>
            <a:chExt cx="673735" cy="313690"/>
          </a:xfrm>
        </p:grpSpPr>
        <p:sp>
          <p:nvSpPr>
            <p:cNvPr id="11" name="object 11"/>
            <p:cNvSpPr/>
            <p:nvPr/>
          </p:nvSpPr>
          <p:spPr>
            <a:xfrm>
              <a:off x="3994403" y="2407920"/>
              <a:ext cx="648335" cy="288290"/>
            </a:xfrm>
            <a:custGeom>
              <a:avLst/>
              <a:gdLst/>
              <a:ahLst/>
              <a:cxnLst/>
              <a:rect l="l" t="t" r="r" b="b"/>
              <a:pathLst>
                <a:path w="648335" h="288289">
                  <a:moveTo>
                    <a:pt x="504063" y="0"/>
                  </a:moveTo>
                  <a:lnTo>
                    <a:pt x="504063" y="72008"/>
                  </a:lnTo>
                  <a:lnTo>
                    <a:pt x="0" y="72008"/>
                  </a:lnTo>
                  <a:lnTo>
                    <a:pt x="0" y="216026"/>
                  </a:lnTo>
                  <a:lnTo>
                    <a:pt x="504063" y="216026"/>
                  </a:lnTo>
                  <a:lnTo>
                    <a:pt x="504063" y="288035"/>
                  </a:lnTo>
                  <a:lnTo>
                    <a:pt x="648081" y="144017"/>
                  </a:lnTo>
                  <a:lnTo>
                    <a:pt x="50406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94403" y="2407920"/>
              <a:ext cx="648335" cy="288290"/>
            </a:xfrm>
            <a:custGeom>
              <a:avLst/>
              <a:gdLst/>
              <a:ahLst/>
              <a:cxnLst/>
              <a:rect l="l" t="t" r="r" b="b"/>
              <a:pathLst>
                <a:path w="648335" h="288289">
                  <a:moveTo>
                    <a:pt x="0" y="72008"/>
                  </a:moveTo>
                  <a:lnTo>
                    <a:pt x="504063" y="72008"/>
                  </a:lnTo>
                  <a:lnTo>
                    <a:pt x="504063" y="0"/>
                  </a:lnTo>
                  <a:lnTo>
                    <a:pt x="648081" y="144017"/>
                  </a:lnTo>
                  <a:lnTo>
                    <a:pt x="504063" y="288035"/>
                  </a:lnTo>
                  <a:lnTo>
                    <a:pt x="504063" y="216026"/>
                  </a:lnTo>
                  <a:lnTo>
                    <a:pt x="0" y="216026"/>
                  </a:lnTo>
                  <a:lnTo>
                    <a:pt x="0" y="7200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403984"/>
            <a:ext cx="7551420" cy="45281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spc="-20" dirty="0">
                <a:solidFill>
                  <a:srgbClr val="C0504D"/>
                </a:solidFill>
                <a:latin typeface="Carlito"/>
                <a:cs typeface="Carlito"/>
              </a:rPr>
              <a:t>Ankara, </a:t>
            </a:r>
            <a:r>
              <a:rPr sz="3200" spc="-5" dirty="0">
                <a:solidFill>
                  <a:srgbClr val="C0504D"/>
                </a:solidFill>
                <a:latin typeface="Carlito"/>
                <a:cs typeface="Carlito"/>
              </a:rPr>
              <a:t>2014; </a:t>
            </a:r>
            <a:r>
              <a:rPr sz="3200" dirty="0">
                <a:latin typeface="Carlito"/>
                <a:cs typeface="Carlito"/>
              </a:rPr>
              <a:t>7 </a:t>
            </a:r>
            <a:r>
              <a:rPr sz="3200" spc="-25" dirty="0">
                <a:latin typeface="Carlito"/>
                <a:cs typeface="Carlito"/>
              </a:rPr>
              <a:t>merkez </a:t>
            </a:r>
            <a:r>
              <a:rPr sz="3200" spc="-5" dirty="0">
                <a:latin typeface="Carlito"/>
                <a:cs typeface="Carlito"/>
              </a:rPr>
              <a:t>ilçe, </a:t>
            </a:r>
            <a:r>
              <a:rPr sz="3200" spc="-60" dirty="0">
                <a:latin typeface="Carlito"/>
                <a:cs typeface="Carlito"/>
              </a:rPr>
              <a:t>30’a </a:t>
            </a:r>
            <a:r>
              <a:rPr sz="3200" spc="-10" dirty="0">
                <a:latin typeface="Carlito"/>
                <a:cs typeface="Carlito"/>
              </a:rPr>
              <a:t>yakın </a:t>
            </a:r>
            <a:r>
              <a:rPr sz="3200" spc="-5" dirty="0">
                <a:latin typeface="Carlito"/>
                <a:cs typeface="Carlito"/>
              </a:rPr>
              <a:t>lise,  </a:t>
            </a:r>
            <a:r>
              <a:rPr sz="3200" spc="-10" dirty="0">
                <a:latin typeface="Carlito"/>
                <a:cs typeface="Carlito"/>
              </a:rPr>
              <a:t>tesadüfi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örnekleme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3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853 (476 kız </a:t>
            </a:r>
            <a:r>
              <a:rPr sz="2800" spc="-20" dirty="0">
                <a:latin typeface="Carlito"/>
                <a:cs typeface="Carlito"/>
              </a:rPr>
              <a:t>ve </a:t>
            </a:r>
            <a:r>
              <a:rPr sz="2800" spc="-5" dirty="0">
                <a:latin typeface="Carlito"/>
                <a:cs typeface="Carlito"/>
              </a:rPr>
              <a:t>377 </a:t>
            </a:r>
            <a:r>
              <a:rPr sz="2800" spc="-20" dirty="0">
                <a:latin typeface="Carlito"/>
                <a:cs typeface="Carlito"/>
              </a:rPr>
              <a:t>erkek)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öğrenci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%23.8’i </a:t>
            </a:r>
            <a:r>
              <a:rPr sz="2800" spc="-15" dirty="0">
                <a:latin typeface="Carlito"/>
                <a:cs typeface="Carlito"/>
              </a:rPr>
              <a:t>zorbalık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mağdur</a:t>
            </a:r>
            <a:endParaRPr sz="2800">
              <a:latin typeface="Carlito"/>
              <a:cs typeface="Carlito"/>
            </a:endParaRPr>
          </a:p>
          <a:p>
            <a:pPr marL="355600" marR="177165" indent="-342900">
              <a:lnSpc>
                <a:spcPts val="3460"/>
              </a:lnSpc>
              <a:spcBef>
                <a:spcPts val="18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C0504D"/>
                </a:solidFill>
                <a:latin typeface="Carlito"/>
                <a:cs typeface="Carlito"/>
              </a:rPr>
              <a:t>Sinop, 2007; </a:t>
            </a:r>
            <a:r>
              <a:rPr sz="3200" spc="-40" dirty="0">
                <a:latin typeface="Carlito"/>
                <a:cs typeface="Carlito"/>
              </a:rPr>
              <a:t>kolay </a:t>
            </a:r>
            <a:r>
              <a:rPr sz="3200" spc="-5" dirty="0">
                <a:latin typeface="Carlito"/>
                <a:cs typeface="Carlito"/>
              </a:rPr>
              <a:t>ulaşılabilirlik örnekleme  </a:t>
            </a:r>
            <a:r>
              <a:rPr sz="3200" spc="-15" dirty="0">
                <a:latin typeface="Carlito"/>
                <a:cs typeface="Carlito"/>
              </a:rPr>
              <a:t>yöntemi </a:t>
            </a:r>
            <a:r>
              <a:rPr sz="3200" spc="-5" dirty="0">
                <a:latin typeface="Carlito"/>
                <a:cs typeface="Carlito"/>
              </a:rPr>
              <a:t>ile </a:t>
            </a:r>
            <a:r>
              <a:rPr sz="3200" spc="-10" dirty="0">
                <a:latin typeface="Carlito"/>
                <a:cs typeface="Carlito"/>
              </a:rPr>
              <a:t>ortaokul </a:t>
            </a:r>
            <a:r>
              <a:rPr sz="3200" spc="-20" dirty="0">
                <a:latin typeface="Carlito"/>
                <a:cs typeface="Carlito"/>
              </a:rPr>
              <a:t>ve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lise</a:t>
            </a:r>
            <a:endParaRPr sz="3200">
              <a:latin typeface="Carlito"/>
              <a:cs typeface="Carlito"/>
            </a:endParaRPr>
          </a:p>
          <a:p>
            <a:pPr marL="756285" marR="908050" lvl="1" indent="-287020">
              <a:lnSpc>
                <a:spcPts val="303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717 </a:t>
            </a:r>
            <a:r>
              <a:rPr sz="2800" spc="-10" dirty="0">
                <a:latin typeface="Carlito"/>
                <a:cs typeface="Carlito"/>
              </a:rPr>
              <a:t>(411 </a:t>
            </a:r>
            <a:r>
              <a:rPr sz="2800" spc="-5" dirty="0">
                <a:latin typeface="Carlito"/>
                <a:cs typeface="Carlito"/>
              </a:rPr>
              <a:t>kız </a:t>
            </a:r>
            <a:r>
              <a:rPr sz="2800" spc="-20" dirty="0">
                <a:latin typeface="Carlito"/>
                <a:cs typeface="Carlito"/>
              </a:rPr>
              <a:t>ve </a:t>
            </a:r>
            <a:r>
              <a:rPr sz="2800" spc="-10" dirty="0">
                <a:latin typeface="Carlito"/>
                <a:cs typeface="Carlito"/>
              </a:rPr>
              <a:t>302 </a:t>
            </a:r>
            <a:r>
              <a:rPr sz="2800" spc="-20" dirty="0">
                <a:latin typeface="Carlito"/>
                <a:cs typeface="Carlito"/>
              </a:rPr>
              <a:t>erkek </a:t>
            </a:r>
            <a:r>
              <a:rPr sz="2800" spc="-5" dirty="0">
                <a:latin typeface="Carlito"/>
                <a:cs typeface="Carlito"/>
              </a:rPr>
              <a:t>– 4 kişi </a:t>
            </a:r>
            <a:r>
              <a:rPr sz="2800" spc="-15" dirty="0">
                <a:latin typeface="Carlito"/>
                <a:cs typeface="Carlito"/>
              </a:rPr>
              <a:t>cinsiyet  </a:t>
            </a:r>
            <a:r>
              <a:rPr sz="2800" spc="-10" dirty="0">
                <a:latin typeface="Carlito"/>
                <a:cs typeface="Carlito"/>
              </a:rPr>
              <a:t>bildirmemiş)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öğrenci,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%55.2 </a:t>
            </a:r>
            <a:r>
              <a:rPr sz="2800" spc="-20" dirty="0">
                <a:latin typeface="Carlito"/>
                <a:cs typeface="Carlito"/>
              </a:rPr>
              <a:t>zorba, </a:t>
            </a:r>
            <a:r>
              <a:rPr sz="2800" spc="-15" dirty="0">
                <a:latin typeface="Carlito"/>
                <a:cs typeface="Carlito"/>
              </a:rPr>
              <a:t>erkekler </a:t>
            </a:r>
            <a:r>
              <a:rPr sz="2800" spc="-10" dirty="0">
                <a:latin typeface="Carlito"/>
                <a:cs typeface="Carlito"/>
              </a:rPr>
              <a:t>daha </a:t>
            </a:r>
            <a:r>
              <a:rPr sz="2800" spc="-15" dirty="0">
                <a:latin typeface="Carlito"/>
                <a:cs typeface="Carlito"/>
              </a:rPr>
              <a:t>çok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zorba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090" y="1527428"/>
            <a:ext cx="739191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Akran </a:t>
            </a:r>
            <a:r>
              <a:rPr sz="4400" spc="-10" dirty="0"/>
              <a:t>Zorbalığının</a:t>
            </a:r>
            <a:r>
              <a:rPr sz="4400" spc="-5" dirty="0"/>
              <a:t> </a:t>
            </a:r>
            <a:r>
              <a:rPr sz="4400" dirty="0"/>
              <a:t>Nedenleri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721" y="2895600"/>
            <a:ext cx="4224020" cy="2054409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0" dirty="0">
                <a:latin typeface="Carlito"/>
                <a:cs typeface="Carlito"/>
              </a:rPr>
              <a:t>Bireysel</a:t>
            </a:r>
            <a:r>
              <a:rPr sz="3600" spc="-3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Nedenler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rlito"/>
                <a:cs typeface="Carlito"/>
              </a:rPr>
              <a:t>Ailesel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Nedenler</a:t>
            </a:r>
            <a:endParaRPr sz="3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20" dirty="0">
                <a:latin typeface="Carlito"/>
                <a:cs typeface="Carlito"/>
              </a:rPr>
              <a:t>Okula </a:t>
            </a:r>
            <a:r>
              <a:rPr sz="3600" spc="-5" dirty="0">
                <a:latin typeface="Carlito"/>
                <a:cs typeface="Carlito"/>
              </a:rPr>
              <a:t>ait</a:t>
            </a:r>
            <a:r>
              <a:rPr sz="3600" spc="-5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Nedenler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1914" y="304800"/>
            <a:ext cx="6379718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/>
              <a:t>Akran </a:t>
            </a:r>
            <a:r>
              <a:rPr b="1" spc="-10" dirty="0"/>
              <a:t>Zorbalığının</a:t>
            </a:r>
            <a:r>
              <a:rPr b="1" spc="-85" dirty="0"/>
              <a:t> </a:t>
            </a:r>
            <a:r>
              <a:rPr b="1" dirty="0"/>
              <a:t>Nedenleri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600197"/>
            <a:ext cx="7996555" cy="473783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solidFill>
                  <a:srgbClr val="6F2F9F"/>
                </a:solidFill>
                <a:latin typeface="Carlito"/>
                <a:cs typeface="Carlito"/>
              </a:rPr>
              <a:t>Zorbalık </a:t>
            </a:r>
            <a:r>
              <a:rPr sz="3200" spc="-15" dirty="0">
                <a:solidFill>
                  <a:srgbClr val="6F2F9F"/>
                </a:solidFill>
                <a:latin typeface="Carlito"/>
                <a:cs typeface="Carlito"/>
              </a:rPr>
              <a:t>Davranışı </a:t>
            </a:r>
            <a:r>
              <a:rPr sz="3200" dirty="0">
                <a:solidFill>
                  <a:srgbClr val="6F2F9F"/>
                </a:solidFill>
                <a:latin typeface="Carlito"/>
                <a:cs typeface="Carlito"/>
              </a:rPr>
              <a:t>için </a:t>
            </a:r>
            <a:r>
              <a:rPr sz="3200" spc="-20" dirty="0" err="1">
                <a:solidFill>
                  <a:srgbClr val="6F2F9F"/>
                </a:solidFill>
                <a:latin typeface="Carlito"/>
                <a:cs typeface="Carlito"/>
              </a:rPr>
              <a:t>Bireysel</a:t>
            </a:r>
            <a:r>
              <a:rPr sz="3200" spc="-8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3200" dirty="0" err="1" smtClean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lang="tr-TR" sz="3200" dirty="0" smtClean="0">
              <a:solidFill>
                <a:srgbClr val="6F2F9F"/>
              </a:solidFill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355600" algn="l"/>
              </a:tabLst>
            </a:pPr>
            <a:endParaRPr sz="32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72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5" dirty="0">
                <a:latin typeface="Carlito"/>
                <a:cs typeface="Carlito"/>
              </a:rPr>
              <a:t>Saldırgan </a:t>
            </a:r>
            <a:r>
              <a:rPr sz="2400" spc="-5" dirty="0">
                <a:latin typeface="Carlito"/>
                <a:cs typeface="Carlito"/>
              </a:rPr>
              <a:t>tutum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içerisindelerdir.</a:t>
            </a:r>
            <a:endParaRPr sz="24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Empati </a:t>
            </a:r>
            <a:r>
              <a:rPr sz="2400" spc="-15" dirty="0">
                <a:latin typeface="Carlito"/>
                <a:cs typeface="Carlito"/>
              </a:rPr>
              <a:t>kurma </a:t>
            </a:r>
            <a:r>
              <a:rPr sz="2400" spc="-10" dirty="0">
                <a:latin typeface="Carlito"/>
                <a:cs typeface="Carlito"/>
              </a:rPr>
              <a:t>becerileri </a:t>
            </a:r>
            <a:r>
              <a:rPr sz="2400" spc="-15" dirty="0">
                <a:latin typeface="Carlito"/>
                <a:cs typeface="Carlito"/>
              </a:rPr>
              <a:t>yeterince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gelişmemiştir.</a:t>
            </a:r>
            <a:endParaRPr sz="2400" dirty="0">
              <a:latin typeface="Carlito"/>
              <a:cs typeface="Carlito"/>
            </a:endParaRPr>
          </a:p>
          <a:p>
            <a:pPr marL="870585" marR="5080" lvl="1" indent="-457834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Diğerleri </a:t>
            </a:r>
            <a:r>
              <a:rPr sz="2400" spc="-15" dirty="0">
                <a:latin typeface="Carlito"/>
                <a:cs typeface="Carlito"/>
              </a:rPr>
              <a:t>üzerinde </a:t>
            </a:r>
            <a:r>
              <a:rPr sz="2400" spc="-5" dirty="0">
                <a:latin typeface="Carlito"/>
                <a:cs typeface="Carlito"/>
              </a:rPr>
              <a:t>güçlü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baskın </a:t>
            </a:r>
            <a:r>
              <a:rPr sz="2400" spc="-10" dirty="0">
                <a:latin typeface="Carlito"/>
                <a:cs typeface="Carlito"/>
              </a:rPr>
              <a:t>olma </a:t>
            </a:r>
            <a:r>
              <a:rPr sz="2400" spc="-15" dirty="0">
                <a:latin typeface="Carlito"/>
                <a:cs typeface="Carlito"/>
              </a:rPr>
              <a:t>ihtiyaçları  </a:t>
            </a:r>
            <a:r>
              <a:rPr sz="2400" spc="-60" dirty="0">
                <a:latin typeface="Carlito"/>
                <a:cs typeface="Carlito"/>
              </a:rPr>
              <a:t>vardır.</a:t>
            </a:r>
            <a:endParaRPr sz="24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Kendilerine dair olumlu bakış </a:t>
            </a:r>
            <a:r>
              <a:rPr sz="2400" spc="-5" dirty="0">
                <a:latin typeface="Carlito"/>
                <a:cs typeface="Carlito"/>
              </a:rPr>
              <a:t>açıları</a:t>
            </a:r>
            <a:r>
              <a:rPr sz="2400" spc="85" dirty="0">
                <a:latin typeface="Carlito"/>
                <a:cs typeface="Carlito"/>
              </a:rPr>
              <a:t> </a:t>
            </a:r>
            <a:r>
              <a:rPr sz="2400" spc="-60" dirty="0">
                <a:latin typeface="Carlito"/>
                <a:cs typeface="Carlito"/>
              </a:rPr>
              <a:t>vardır.</a:t>
            </a:r>
            <a:endParaRPr sz="24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30" dirty="0">
                <a:latin typeface="Carlito"/>
                <a:cs typeface="Carlito"/>
              </a:rPr>
              <a:t>Kaygı </a:t>
            </a:r>
            <a:r>
              <a:rPr sz="2400" spc="-15" dirty="0">
                <a:latin typeface="Carlito"/>
                <a:cs typeface="Carlito"/>
              </a:rPr>
              <a:t>düzeyleri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düşüktür.</a:t>
            </a:r>
            <a:endParaRPr sz="2400" dirty="0">
              <a:latin typeface="Carlito"/>
              <a:cs typeface="Carlito"/>
            </a:endParaRPr>
          </a:p>
          <a:p>
            <a:pPr marL="870585" marR="1207770" lvl="1" indent="-457834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Sanılanın aksine </a:t>
            </a:r>
            <a:r>
              <a:rPr sz="2400" spc="-15" dirty="0">
                <a:latin typeface="Carlito"/>
                <a:cs typeface="Carlito"/>
              </a:rPr>
              <a:t>özgüvensiz </a:t>
            </a:r>
            <a:r>
              <a:rPr sz="2400" spc="-10" dirty="0">
                <a:latin typeface="Carlito"/>
                <a:cs typeface="Carlito"/>
              </a:rPr>
              <a:t>değil, normal  </a:t>
            </a:r>
            <a:r>
              <a:rPr sz="2400" spc="-25" dirty="0">
                <a:latin typeface="Carlito"/>
                <a:cs typeface="Carlito"/>
              </a:rPr>
              <a:t>düzeyde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özgüvenlidirler.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1219200"/>
            <a:ext cx="7908290" cy="4771947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solidFill>
                  <a:srgbClr val="6F2F9F"/>
                </a:solidFill>
                <a:latin typeface="Carlito"/>
                <a:cs typeface="Carlito"/>
              </a:rPr>
              <a:t>Zorbalık </a:t>
            </a:r>
            <a:r>
              <a:rPr sz="3200" spc="-15" dirty="0">
                <a:solidFill>
                  <a:srgbClr val="6F2F9F"/>
                </a:solidFill>
                <a:latin typeface="Carlito"/>
                <a:cs typeface="Carlito"/>
              </a:rPr>
              <a:t>Davranışı </a:t>
            </a:r>
            <a:r>
              <a:rPr sz="3200" dirty="0">
                <a:solidFill>
                  <a:srgbClr val="6F2F9F"/>
                </a:solidFill>
                <a:latin typeface="Carlito"/>
                <a:cs typeface="Carlito"/>
              </a:rPr>
              <a:t>için </a:t>
            </a:r>
            <a:r>
              <a:rPr sz="3200" spc="-20" dirty="0" err="1">
                <a:solidFill>
                  <a:srgbClr val="6F2F9F"/>
                </a:solidFill>
                <a:latin typeface="Carlito"/>
                <a:cs typeface="Carlito"/>
              </a:rPr>
              <a:t>Bireysel</a:t>
            </a:r>
            <a:r>
              <a:rPr sz="3200" spc="-8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3200" dirty="0" err="1" smtClean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lang="tr-TR" sz="3200" dirty="0" smtClean="0">
              <a:solidFill>
                <a:srgbClr val="6F2F9F"/>
              </a:solidFill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5600" algn="l"/>
              </a:tabLst>
            </a:pPr>
            <a:endParaRPr sz="32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5" dirty="0">
                <a:latin typeface="Carlito"/>
                <a:cs typeface="Carlito"/>
              </a:rPr>
              <a:t>Aktif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dürtüsel </a:t>
            </a:r>
            <a:r>
              <a:rPr sz="2400" spc="-15" dirty="0">
                <a:latin typeface="Carlito"/>
                <a:cs typeface="Carlito"/>
              </a:rPr>
              <a:t>mizaca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sahiptirler.</a:t>
            </a:r>
            <a:endParaRPr sz="24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25" dirty="0">
                <a:latin typeface="Carlito"/>
                <a:cs typeface="Carlito"/>
              </a:rPr>
              <a:t>Kontrolü </a:t>
            </a:r>
            <a:r>
              <a:rPr sz="2400" spc="-10" dirty="0">
                <a:latin typeface="Carlito"/>
                <a:cs typeface="Carlito"/>
              </a:rPr>
              <a:t>ellerinde </a:t>
            </a:r>
            <a:r>
              <a:rPr sz="2400" spc="-5" dirty="0">
                <a:latin typeface="Carlito"/>
                <a:cs typeface="Carlito"/>
              </a:rPr>
              <a:t>tutmak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isterler.</a:t>
            </a:r>
            <a:endParaRPr sz="2400" dirty="0">
              <a:latin typeface="Carlito"/>
              <a:cs typeface="Carlito"/>
            </a:endParaRPr>
          </a:p>
          <a:p>
            <a:pPr marL="870585" marR="389255" lvl="1" indent="-457834">
              <a:lnSpc>
                <a:spcPct val="90000"/>
              </a:lnSpc>
              <a:spcBef>
                <a:spcPts val="67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Pasif zorbalar </a:t>
            </a:r>
            <a:r>
              <a:rPr sz="2400" spc="-15" dirty="0">
                <a:latin typeface="Carlito"/>
                <a:cs typeface="Carlito"/>
              </a:rPr>
              <a:t>zorbalığı </a:t>
            </a:r>
            <a:r>
              <a:rPr sz="2400" spc="-10" dirty="0">
                <a:latin typeface="Carlito"/>
                <a:cs typeface="Carlito"/>
              </a:rPr>
              <a:t>başlatmak </a:t>
            </a:r>
            <a:r>
              <a:rPr sz="2400" spc="-20" dirty="0">
                <a:latin typeface="Carlito"/>
                <a:cs typeface="Carlito"/>
              </a:rPr>
              <a:t>konusunda  </a:t>
            </a:r>
            <a:r>
              <a:rPr sz="2400" spc="-5" dirty="0">
                <a:latin typeface="Carlito"/>
                <a:cs typeface="Carlito"/>
              </a:rPr>
              <a:t>çekimser ama bir </a:t>
            </a:r>
            <a:r>
              <a:rPr sz="2400" spc="-10" dirty="0">
                <a:latin typeface="Carlito"/>
                <a:cs typeface="Carlito"/>
              </a:rPr>
              <a:t>başkasının </a:t>
            </a:r>
            <a:r>
              <a:rPr sz="2400" spc="-15" dirty="0">
                <a:latin typeface="Carlito"/>
                <a:cs typeface="Carlito"/>
              </a:rPr>
              <a:t>başlattığı zorbalık  </a:t>
            </a:r>
            <a:r>
              <a:rPr sz="2400" spc="-10" dirty="0">
                <a:latin typeface="Carlito"/>
                <a:cs typeface="Carlito"/>
              </a:rPr>
              <a:t>sürecine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katılanlardır.</a:t>
            </a:r>
            <a:endParaRPr sz="2400" dirty="0">
              <a:latin typeface="Carlito"/>
              <a:cs typeface="Carlito"/>
            </a:endParaRPr>
          </a:p>
          <a:p>
            <a:pPr marL="870585" marR="775335" lvl="1" indent="-457834">
              <a:lnSpc>
                <a:spcPts val="3030"/>
              </a:lnSpc>
              <a:spcBef>
                <a:spcPts val="71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Ortalama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20" dirty="0">
                <a:latin typeface="Carlito"/>
                <a:cs typeface="Carlito"/>
              </a:rPr>
              <a:t>ortalamaya </a:t>
            </a:r>
            <a:r>
              <a:rPr sz="2400" spc="-15" dirty="0">
                <a:latin typeface="Carlito"/>
                <a:cs typeface="Carlito"/>
              </a:rPr>
              <a:t>yakın </a:t>
            </a:r>
            <a:r>
              <a:rPr sz="2400" spc="-10" dirty="0">
                <a:latin typeface="Carlito"/>
                <a:cs typeface="Carlito"/>
              </a:rPr>
              <a:t>popülerlik  </a:t>
            </a:r>
            <a:r>
              <a:rPr sz="2400" spc="-30" dirty="0">
                <a:latin typeface="Carlito"/>
                <a:cs typeface="Carlito"/>
              </a:rPr>
              <a:t>düzeyindedirler.</a:t>
            </a:r>
            <a:endParaRPr sz="2400" dirty="0">
              <a:latin typeface="Carlito"/>
              <a:cs typeface="Carlito"/>
            </a:endParaRPr>
          </a:p>
          <a:p>
            <a:pPr marL="870585" marR="5080" lvl="1" indent="-457834">
              <a:lnSpc>
                <a:spcPts val="3020"/>
              </a:lnSpc>
              <a:spcBef>
                <a:spcPts val="6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Onları </a:t>
            </a:r>
            <a:r>
              <a:rPr sz="2400" spc="-20" dirty="0">
                <a:latin typeface="Carlito"/>
                <a:cs typeface="Carlito"/>
              </a:rPr>
              <a:t>destekleyen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onlar </a:t>
            </a:r>
            <a:r>
              <a:rPr sz="2400" spc="-5" dirty="0">
                <a:latin typeface="Carlito"/>
                <a:cs typeface="Carlito"/>
              </a:rPr>
              <a:t>gibi </a:t>
            </a:r>
            <a:r>
              <a:rPr sz="2400" spc="-10" dirty="0">
                <a:latin typeface="Carlito"/>
                <a:cs typeface="Carlito"/>
              </a:rPr>
              <a:t>olmak </a:t>
            </a:r>
            <a:r>
              <a:rPr sz="2400" spc="-25" dirty="0">
                <a:latin typeface="Carlito"/>
                <a:cs typeface="Carlito"/>
              </a:rPr>
              <a:t>isteyen  </a:t>
            </a:r>
            <a:r>
              <a:rPr sz="2400" spc="-5" dirty="0">
                <a:latin typeface="Carlito"/>
                <a:cs typeface="Carlito"/>
              </a:rPr>
              <a:t>küçük </a:t>
            </a:r>
            <a:r>
              <a:rPr sz="2400" spc="-10" dirty="0">
                <a:latin typeface="Carlito"/>
                <a:cs typeface="Carlito"/>
              </a:rPr>
              <a:t>bir </a:t>
            </a:r>
            <a:r>
              <a:rPr sz="2400" spc="-5" dirty="0">
                <a:latin typeface="Carlito"/>
                <a:cs typeface="Carlito"/>
              </a:rPr>
              <a:t>grupla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çevrilmişlerdir.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224595"/>
            <a:ext cx="8066405" cy="4087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265" marR="1330960" indent="-342265" algn="r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Zorbalık Davranışı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için </a:t>
            </a:r>
            <a:r>
              <a:rPr sz="2400" spc="-15" dirty="0" err="1">
                <a:solidFill>
                  <a:srgbClr val="6F2F9F"/>
                </a:solidFill>
                <a:latin typeface="Carlito"/>
                <a:cs typeface="Carlito"/>
              </a:rPr>
              <a:t>Bireysel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 err="1" smtClean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lang="tr-TR" sz="2400" dirty="0">
              <a:latin typeface="Carlito"/>
              <a:cs typeface="Carlito"/>
            </a:endParaRPr>
          </a:p>
          <a:p>
            <a:pPr marR="1330960" algn="r">
              <a:lnSpc>
                <a:spcPct val="100000"/>
              </a:lnSpc>
              <a:spcBef>
                <a:spcPts val="95"/>
              </a:spcBef>
              <a:tabLst>
                <a:tab pos="342265" algn="l"/>
                <a:tab pos="342900" algn="l"/>
              </a:tabLst>
            </a:pPr>
            <a:endParaRPr lang="tr-TR" sz="2400" spc="-10" dirty="0">
              <a:latin typeface="Carlito"/>
              <a:cs typeface="Carlito"/>
            </a:endParaRPr>
          </a:p>
          <a:p>
            <a:pPr marR="1330960" algn="r">
              <a:lnSpc>
                <a:spcPct val="100000"/>
              </a:lnSpc>
              <a:spcBef>
                <a:spcPts val="95"/>
              </a:spcBef>
              <a:tabLst>
                <a:tab pos="342265" algn="l"/>
                <a:tab pos="342900" algn="l"/>
              </a:tabLst>
            </a:pPr>
            <a:r>
              <a:rPr sz="2400" spc="-35" dirty="0" smtClean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870585" marR="938530" lvl="1" indent="-457834">
              <a:lnSpc>
                <a:spcPct val="80000"/>
              </a:lnSpc>
              <a:spcBef>
                <a:spcPts val="75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5" dirty="0">
                <a:latin typeface="Carlito"/>
                <a:cs typeface="Carlito"/>
              </a:rPr>
              <a:t>Güçsüzlük, başarısızlık </a:t>
            </a:r>
            <a:r>
              <a:rPr sz="2400" dirty="0">
                <a:latin typeface="Carlito"/>
                <a:cs typeface="Carlito"/>
              </a:rPr>
              <a:t>gibi </a:t>
            </a:r>
            <a:r>
              <a:rPr sz="2400" spc="-5" dirty="0">
                <a:latin typeface="Carlito"/>
                <a:cs typeface="Carlito"/>
              </a:rPr>
              <a:t>olumsuz  </a:t>
            </a:r>
            <a:r>
              <a:rPr sz="2400" spc="-15" dirty="0">
                <a:latin typeface="Carlito"/>
                <a:cs typeface="Carlito"/>
              </a:rPr>
              <a:t>duygulardan </a:t>
            </a:r>
            <a:r>
              <a:rPr sz="2400" spc="-10" dirty="0">
                <a:latin typeface="Carlito"/>
                <a:cs typeface="Carlito"/>
              </a:rPr>
              <a:t>kaçınmak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20" dirty="0">
                <a:latin typeface="Carlito"/>
                <a:cs typeface="Carlito"/>
              </a:rPr>
              <a:t>kendini </a:t>
            </a:r>
            <a:r>
              <a:rPr sz="2400" spc="-10" dirty="0">
                <a:latin typeface="Carlito"/>
                <a:cs typeface="Carlito"/>
              </a:rPr>
              <a:t>yetkin,  başarılı </a:t>
            </a:r>
            <a:r>
              <a:rPr sz="2400" spc="-5" dirty="0">
                <a:latin typeface="Carlito"/>
                <a:cs typeface="Carlito"/>
              </a:rPr>
              <a:t>hissetmek için </a:t>
            </a:r>
            <a:r>
              <a:rPr sz="2400" spc="-15" dirty="0">
                <a:latin typeface="Carlito"/>
                <a:cs typeface="Carlito"/>
              </a:rPr>
              <a:t>zorbalık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yaparlar.</a:t>
            </a:r>
            <a:endParaRPr sz="2400" dirty="0">
              <a:latin typeface="Carlito"/>
              <a:cs typeface="Carlito"/>
            </a:endParaRPr>
          </a:p>
          <a:p>
            <a:pPr marL="870585" marR="611505" lvl="1" indent="-457834">
              <a:lnSpc>
                <a:spcPct val="80000"/>
              </a:lnSpc>
              <a:spcBef>
                <a:spcPts val="72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5" dirty="0">
                <a:latin typeface="Carlito"/>
                <a:cs typeface="Carlito"/>
              </a:rPr>
              <a:t>Genellikle ihmal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istismarla </a:t>
            </a:r>
            <a:r>
              <a:rPr sz="2400" spc="-20" dirty="0">
                <a:latin typeface="Carlito"/>
                <a:cs typeface="Carlito"/>
              </a:rPr>
              <a:t>karşı </a:t>
            </a:r>
            <a:r>
              <a:rPr sz="2400" spc="-25" dirty="0">
                <a:latin typeface="Carlito"/>
                <a:cs typeface="Carlito"/>
              </a:rPr>
              <a:t>karşıya  </a:t>
            </a:r>
            <a:r>
              <a:rPr sz="2400" spc="-10" dirty="0">
                <a:latin typeface="Carlito"/>
                <a:cs typeface="Carlito"/>
              </a:rPr>
              <a:t>kalan </a:t>
            </a:r>
            <a:r>
              <a:rPr sz="2400" spc="-5" dirty="0">
                <a:latin typeface="Carlito"/>
                <a:cs typeface="Carlito"/>
              </a:rPr>
              <a:t>ilgisiz, </a:t>
            </a:r>
            <a:r>
              <a:rPr sz="2400" spc="-10" dirty="0">
                <a:latin typeface="Carlito"/>
                <a:cs typeface="Carlito"/>
              </a:rPr>
              <a:t>sevgiden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sıcaklıktan </a:t>
            </a:r>
            <a:r>
              <a:rPr sz="2400" spc="-15" dirty="0">
                <a:latin typeface="Carlito"/>
                <a:cs typeface="Carlito"/>
              </a:rPr>
              <a:t>yoksun  </a:t>
            </a:r>
            <a:r>
              <a:rPr sz="2400" spc="-5" dirty="0">
                <a:latin typeface="Carlito"/>
                <a:cs typeface="Carlito"/>
              </a:rPr>
              <a:t>aile tutumlarına </a:t>
            </a:r>
            <a:r>
              <a:rPr sz="2400" dirty="0">
                <a:latin typeface="Carlito"/>
                <a:cs typeface="Carlito"/>
              </a:rPr>
              <a:t>maruz </a:t>
            </a:r>
            <a:r>
              <a:rPr sz="2400" spc="-10" dirty="0">
                <a:latin typeface="Carlito"/>
                <a:cs typeface="Carlito"/>
              </a:rPr>
              <a:t>kalan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öğrencilerdir.</a:t>
            </a:r>
            <a:endParaRPr sz="2400" dirty="0">
              <a:latin typeface="Carlito"/>
              <a:cs typeface="Carlito"/>
            </a:endParaRPr>
          </a:p>
          <a:p>
            <a:pPr marL="870585" marR="1000125" lvl="1" indent="-457834">
              <a:lnSpc>
                <a:spcPct val="80000"/>
              </a:lnSpc>
              <a:spcBef>
                <a:spcPts val="72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5" dirty="0">
                <a:latin typeface="Carlito"/>
                <a:cs typeface="Carlito"/>
              </a:rPr>
              <a:t>Dürtüsel, </a:t>
            </a:r>
            <a:r>
              <a:rPr sz="2400" spc="-20" dirty="0">
                <a:latin typeface="Carlito"/>
                <a:cs typeface="Carlito"/>
              </a:rPr>
              <a:t>öfkeli, </a:t>
            </a:r>
            <a:r>
              <a:rPr sz="2400" spc="-15" dirty="0">
                <a:latin typeface="Carlito"/>
                <a:cs typeface="Carlito"/>
              </a:rPr>
              <a:t>saldırgan </a:t>
            </a:r>
            <a:r>
              <a:rPr sz="2400" spc="-20" dirty="0">
                <a:latin typeface="Carlito"/>
                <a:cs typeface="Carlito"/>
              </a:rPr>
              <a:t>özelliklere  </a:t>
            </a:r>
            <a:r>
              <a:rPr sz="2400" spc="-5" dirty="0">
                <a:latin typeface="Carlito"/>
                <a:cs typeface="Carlito"/>
              </a:rPr>
              <a:t>sahiptirler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duygusal </a:t>
            </a:r>
            <a:r>
              <a:rPr sz="2400" spc="-15" dirty="0">
                <a:latin typeface="Carlito"/>
                <a:cs typeface="Carlito"/>
              </a:rPr>
              <a:t>olarak </a:t>
            </a:r>
            <a:r>
              <a:rPr sz="2400" spc="-35" dirty="0">
                <a:latin typeface="Carlito"/>
                <a:cs typeface="Carlito"/>
              </a:rPr>
              <a:t>izoledirler.  </a:t>
            </a:r>
            <a:r>
              <a:rPr sz="2400" spc="-5" dirty="0">
                <a:latin typeface="Carlito"/>
                <a:cs typeface="Carlito"/>
              </a:rPr>
              <a:t>Ulaşmak için </a:t>
            </a:r>
            <a:r>
              <a:rPr sz="2400" spc="-10" dirty="0">
                <a:latin typeface="Carlito"/>
                <a:cs typeface="Carlito"/>
              </a:rPr>
              <a:t>çaba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gereklidir.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1371600"/>
            <a:ext cx="8051165" cy="3553537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Mağduriyet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için 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Bireysel</a:t>
            </a:r>
            <a:r>
              <a:rPr sz="2800" spc="-5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Sıkıntılı, </a:t>
            </a:r>
            <a:r>
              <a:rPr sz="2400" spc="-5" dirty="0">
                <a:latin typeface="Carlito"/>
                <a:cs typeface="Carlito"/>
              </a:rPr>
              <a:t>hassas, sessiz </a:t>
            </a:r>
            <a:r>
              <a:rPr sz="2400" spc="-20" dirty="0">
                <a:latin typeface="Carlito"/>
                <a:cs typeface="Carlito"/>
              </a:rPr>
              <a:t>ve</a:t>
            </a:r>
            <a:r>
              <a:rPr sz="2400" spc="7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güvensizdirler.</a:t>
            </a:r>
            <a:endParaRPr sz="2400" dirty="0">
              <a:latin typeface="Carlito"/>
              <a:cs typeface="Carlito"/>
            </a:endParaRPr>
          </a:p>
          <a:p>
            <a:pPr marL="870585" marR="5080" lvl="1" indent="-457834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5" dirty="0">
                <a:latin typeface="Carlito"/>
                <a:cs typeface="Carlito"/>
              </a:rPr>
              <a:t>Özellikle </a:t>
            </a:r>
            <a:r>
              <a:rPr sz="2400" dirty="0">
                <a:latin typeface="Carlito"/>
                <a:cs typeface="Carlito"/>
              </a:rPr>
              <a:t>küçük </a:t>
            </a:r>
            <a:r>
              <a:rPr sz="2400" spc="-10" dirty="0">
                <a:latin typeface="Carlito"/>
                <a:cs typeface="Carlito"/>
              </a:rPr>
              <a:t>sınıflardakiler </a:t>
            </a:r>
            <a:r>
              <a:rPr sz="2400" spc="-15" dirty="0">
                <a:latin typeface="Carlito"/>
                <a:cs typeface="Carlito"/>
              </a:rPr>
              <a:t>zorbalıkla  karşılaştıklarında </a:t>
            </a:r>
            <a:r>
              <a:rPr sz="2400" spc="-20" dirty="0">
                <a:latin typeface="Carlito"/>
                <a:cs typeface="Carlito"/>
              </a:rPr>
              <a:t>ağlayarak ve </a:t>
            </a:r>
            <a:r>
              <a:rPr sz="2400" spc="-5" dirty="0">
                <a:latin typeface="Carlito"/>
                <a:cs typeface="Carlito"/>
              </a:rPr>
              <a:t>geri çekilerek  </a:t>
            </a:r>
            <a:r>
              <a:rPr sz="2400" spc="-10" dirty="0">
                <a:latin typeface="Carlito"/>
                <a:cs typeface="Carlito"/>
              </a:rPr>
              <a:t>tepki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verirler.</a:t>
            </a:r>
            <a:endParaRPr sz="2400" dirty="0">
              <a:latin typeface="Carlito"/>
              <a:cs typeface="Carlito"/>
            </a:endParaRPr>
          </a:p>
          <a:p>
            <a:pPr marL="870585" lvl="1" indent="-457834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5" dirty="0">
                <a:latin typeface="Carlito"/>
                <a:cs typeface="Carlito"/>
              </a:rPr>
              <a:t>Mutsuz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dirty="0">
                <a:latin typeface="Carlito"/>
                <a:cs typeface="Carlito"/>
              </a:rPr>
              <a:t>içe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kapanıktırlar.</a:t>
            </a:r>
            <a:endParaRPr sz="2400" dirty="0">
              <a:latin typeface="Carlito"/>
              <a:cs typeface="Carlito"/>
            </a:endParaRPr>
          </a:p>
          <a:p>
            <a:pPr marL="870585" marR="78105" lvl="1" indent="-457834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5" dirty="0">
                <a:latin typeface="Carlito"/>
                <a:cs typeface="Carlito"/>
              </a:rPr>
              <a:t>Düşük benlik </a:t>
            </a:r>
            <a:r>
              <a:rPr sz="2400" spc="-15" dirty="0">
                <a:latin typeface="Carlito"/>
                <a:cs typeface="Carlito"/>
              </a:rPr>
              <a:t>saygıları </a:t>
            </a:r>
            <a:r>
              <a:rPr sz="2400" spc="-65" dirty="0">
                <a:latin typeface="Carlito"/>
                <a:cs typeface="Carlito"/>
              </a:rPr>
              <a:t>vardır. </a:t>
            </a:r>
            <a:r>
              <a:rPr sz="2400" spc="-10" dirty="0">
                <a:latin typeface="Carlito"/>
                <a:cs typeface="Carlito"/>
              </a:rPr>
              <a:t>Kendilerine </a:t>
            </a:r>
            <a:r>
              <a:rPr sz="2400" spc="-35" dirty="0">
                <a:latin typeface="Carlito"/>
                <a:cs typeface="Carlito"/>
              </a:rPr>
              <a:t>ve  </a:t>
            </a:r>
            <a:r>
              <a:rPr sz="2400" spc="-5" dirty="0">
                <a:latin typeface="Carlito"/>
                <a:cs typeface="Carlito"/>
              </a:rPr>
              <a:t>bulundukları duruma dair </a:t>
            </a:r>
            <a:r>
              <a:rPr sz="2400" dirty="0">
                <a:latin typeface="Carlito"/>
                <a:cs typeface="Carlito"/>
              </a:rPr>
              <a:t>algıları  </a:t>
            </a:r>
            <a:r>
              <a:rPr sz="2400" spc="-40" dirty="0">
                <a:latin typeface="Carlito"/>
                <a:cs typeface="Carlito"/>
              </a:rPr>
              <a:t>olumsuzdur.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6197" y="4653089"/>
            <a:ext cx="2588259" cy="1975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944484" cy="33759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5825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Carlito"/>
                <a:cs typeface="Carlito"/>
              </a:rPr>
              <a:t>Çocuk </a:t>
            </a:r>
            <a:r>
              <a:rPr sz="2800" spc="-10" dirty="0">
                <a:latin typeface="Carlito"/>
                <a:cs typeface="Carlito"/>
              </a:rPr>
              <a:t>ve ergenler </a:t>
            </a:r>
            <a:r>
              <a:rPr sz="2800" spc="-5" dirty="0">
                <a:latin typeface="Carlito"/>
                <a:cs typeface="Carlito"/>
              </a:rPr>
              <a:t>için </a:t>
            </a:r>
            <a:r>
              <a:rPr sz="2800" dirty="0">
                <a:latin typeface="Carlito"/>
                <a:cs typeface="Carlito"/>
              </a:rPr>
              <a:t>içinde </a:t>
            </a:r>
            <a:r>
              <a:rPr sz="2800" spc="-5" dirty="0">
                <a:latin typeface="Carlito"/>
                <a:cs typeface="Carlito"/>
              </a:rPr>
              <a:t>yaşadıkları </a:t>
            </a:r>
            <a:r>
              <a:rPr sz="2800" dirty="0">
                <a:latin typeface="Carlito"/>
                <a:cs typeface="Carlito"/>
              </a:rPr>
              <a:t>en  </a:t>
            </a:r>
            <a:r>
              <a:rPr sz="2800" spc="-5" dirty="0">
                <a:latin typeface="Carlito"/>
                <a:cs typeface="Carlito"/>
              </a:rPr>
              <a:t>önemli </a:t>
            </a:r>
            <a:r>
              <a:rPr sz="2800" spc="-10" dirty="0">
                <a:latin typeface="Carlito"/>
                <a:cs typeface="Carlito"/>
              </a:rPr>
              <a:t>topluluk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akran</a:t>
            </a:r>
            <a:r>
              <a:rPr sz="2800" spc="5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40" dirty="0">
                <a:solidFill>
                  <a:srgbClr val="C0504D"/>
                </a:solidFill>
                <a:latin typeface="Carlito"/>
                <a:cs typeface="Carlito"/>
              </a:rPr>
              <a:t>grubudur</a:t>
            </a:r>
            <a:r>
              <a:rPr sz="2800" spc="-40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920"/>
              </a:spcBef>
            </a:pPr>
            <a:r>
              <a:rPr sz="2800" spc="-5" dirty="0">
                <a:latin typeface="Carlito"/>
                <a:cs typeface="Carlito"/>
              </a:rPr>
              <a:t>Bulundukları </a:t>
            </a:r>
            <a:r>
              <a:rPr sz="2800" spc="-15" dirty="0">
                <a:latin typeface="Carlito"/>
                <a:cs typeface="Carlito"/>
              </a:rPr>
              <a:t>yaş </a:t>
            </a:r>
            <a:r>
              <a:rPr sz="2800" dirty="0">
                <a:latin typeface="Carlito"/>
                <a:cs typeface="Carlito"/>
              </a:rPr>
              <a:t>grubu </a:t>
            </a:r>
            <a:r>
              <a:rPr sz="2800" spc="-10" dirty="0">
                <a:latin typeface="Carlito"/>
                <a:cs typeface="Carlito"/>
              </a:rPr>
              <a:t>gereği, arkadaş  </a:t>
            </a:r>
            <a:r>
              <a:rPr sz="2800" spc="-5" dirty="0">
                <a:latin typeface="Carlito"/>
                <a:cs typeface="Carlito"/>
              </a:rPr>
              <a:t>ortamında ne </a:t>
            </a:r>
            <a:r>
              <a:rPr sz="2800" spc="-15" dirty="0">
                <a:latin typeface="Carlito"/>
                <a:cs typeface="Carlito"/>
              </a:rPr>
              <a:t>kadar </a:t>
            </a:r>
            <a:r>
              <a:rPr sz="2800" spc="-5" dirty="0">
                <a:latin typeface="Carlito"/>
                <a:cs typeface="Carlito"/>
              </a:rPr>
              <a:t>popüler </a:t>
            </a:r>
            <a:r>
              <a:rPr sz="2800" spc="-15" dirty="0">
                <a:latin typeface="Carlito"/>
                <a:cs typeface="Carlito"/>
              </a:rPr>
              <a:t>olarak </a:t>
            </a:r>
            <a:r>
              <a:rPr sz="2800" spc="-5" dirty="0">
                <a:latin typeface="Carlito"/>
                <a:cs typeface="Carlito"/>
              </a:rPr>
              <a:t>algılandıkları  ise </a:t>
            </a:r>
            <a:r>
              <a:rPr sz="2800" spc="-10" dirty="0">
                <a:latin typeface="Carlito"/>
                <a:cs typeface="Carlito"/>
              </a:rPr>
              <a:t>çocuk </a:t>
            </a:r>
            <a:r>
              <a:rPr sz="2800" spc="-20" dirty="0">
                <a:latin typeface="Carlito"/>
                <a:cs typeface="Carlito"/>
              </a:rPr>
              <a:t>ve </a:t>
            </a:r>
            <a:r>
              <a:rPr sz="2800" spc="-10" dirty="0">
                <a:latin typeface="Carlito"/>
                <a:cs typeface="Carlito"/>
              </a:rPr>
              <a:t>ergenlerin </a:t>
            </a:r>
            <a:r>
              <a:rPr sz="2800" spc="-15" dirty="0">
                <a:latin typeface="Carlito"/>
                <a:cs typeface="Carlito"/>
              </a:rPr>
              <a:t>kendilerini </a:t>
            </a:r>
            <a:r>
              <a:rPr sz="2800" spc="-5" dirty="0">
                <a:latin typeface="Carlito"/>
                <a:cs typeface="Carlito"/>
              </a:rPr>
              <a:t>nasıl  tanımladıklarını </a:t>
            </a:r>
            <a:r>
              <a:rPr sz="2800" spc="-20" dirty="0">
                <a:latin typeface="Carlito"/>
                <a:cs typeface="Carlito"/>
              </a:rPr>
              <a:t>ve </a:t>
            </a:r>
            <a:r>
              <a:rPr sz="2800" spc="-5" dirty="0">
                <a:latin typeface="Carlito"/>
                <a:cs typeface="Carlito"/>
              </a:rPr>
              <a:t>benlik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kurgularını</a:t>
            </a:r>
            <a:endParaRPr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45" dirty="0">
                <a:latin typeface="Carlito"/>
                <a:cs typeface="Carlito"/>
              </a:rPr>
              <a:t>etkiler.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219200"/>
            <a:ext cx="8035290" cy="402738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solidFill>
                  <a:srgbClr val="6F2F9F"/>
                </a:solidFill>
                <a:latin typeface="Carlito"/>
                <a:cs typeface="Carlito"/>
              </a:rPr>
              <a:t>Mağduriyet </a:t>
            </a:r>
            <a:r>
              <a:rPr sz="3200" dirty="0">
                <a:solidFill>
                  <a:srgbClr val="6F2F9F"/>
                </a:solidFill>
                <a:latin typeface="Carlito"/>
                <a:cs typeface="Carlito"/>
              </a:rPr>
              <a:t>için </a:t>
            </a:r>
            <a:r>
              <a:rPr sz="3200" spc="-20" dirty="0">
                <a:solidFill>
                  <a:srgbClr val="6F2F9F"/>
                </a:solidFill>
                <a:latin typeface="Carlito"/>
                <a:cs typeface="Carlito"/>
              </a:rPr>
              <a:t>Bireysel</a:t>
            </a:r>
            <a:r>
              <a:rPr sz="3200" spc="-5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32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Kendilerini başarısız </a:t>
            </a:r>
            <a:r>
              <a:rPr sz="2400" spc="-50" dirty="0">
                <a:latin typeface="Carlito"/>
                <a:cs typeface="Carlito"/>
              </a:rPr>
              <a:t>görür, </a:t>
            </a:r>
            <a:r>
              <a:rPr sz="2400" spc="-5" dirty="0">
                <a:latin typeface="Carlito"/>
                <a:cs typeface="Carlito"/>
              </a:rPr>
              <a:t>güçsüz, </a:t>
            </a:r>
            <a:r>
              <a:rPr sz="2400" spc="-15" dirty="0">
                <a:latin typeface="Carlito"/>
                <a:cs typeface="Carlito"/>
              </a:rPr>
              <a:t>istenemeyen </a:t>
            </a:r>
            <a:r>
              <a:rPr sz="2400" spc="-20" dirty="0">
                <a:latin typeface="Carlito"/>
                <a:cs typeface="Carlito"/>
              </a:rPr>
              <a:t>ve  </a:t>
            </a:r>
            <a:r>
              <a:rPr sz="2400" spc="-5" dirty="0">
                <a:latin typeface="Carlito"/>
                <a:cs typeface="Carlito"/>
              </a:rPr>
              <a:t>itici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hissederler.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5" dirty="0">
                <a:latin typeface="Carlito"/>
                <a:cs typeface="Carlito"/>
              </a:rPr>
              <a:t>Yalnız </a:t>
            </a:r>
            <a:r>
              <a:rPr sz="2400" spc="-15" dirty="0">
                <a:latin typeface="Carlito"/>
                <a:cs typeface="Carlito"/>
              </a:rPr>
              <a:t>ve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dışlanmıştır.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Saldırgan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aşağılayıcı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değillerdir.</a:t>
            </a:r>
            <a:endParaRPr sz="2400" dirty="0">
              <a:latin typeface="Carlito"/>
              <a:cs typeface="Carlito"/>
            </a:endParaRPr>
          </a:p>
          <a:p>
            <a:pPr marL="756285" marR="14922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Özellikle </a:t>
            </a:r>
            <a:r>
              <a:rPr sz="2400" spc="-20" dirty="0">
                <a:latin typeface="Carlito"/>
                <a:cs typeface="Carlito"/>
              </a:rPr>
              <a:t>erkekse </a:t>
            </a: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20" dirty="0">
                <a:latin typeface="Carlito"/>
                <a:cs typeface="Carlito"/>
              </a:rPr>
              <a:t>olarak </a:t>
            </a:r>
            <a:r>
              <a:rPr sz="2400" spc="-10" dirty="0">
                <a:latin typeface="Carlito"/>
                <a:cs typeface="Carlito"/>
              </a:rPr>
              <a:t>yaşıtlarından daha  </a:t>
            </a:r>
            <a:r>
              <a:rPr sz="2400" spc="-25" dirty="0">
                <a:latin typeface="Carlito"/>
                <a:cs typeface="Carlito"/>
              </a:rPr>
              <a:t>zayıf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küçük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  <a:p>
            <a:pPr marL="756285" marR="38227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Küçük yaşlardan </a:t>
            </a:r>
            <a:r>
              <a:rPr sz="2400" spc="-10" dirty="0">
                <a:latin typeface="Carlito"/>
                <a:cs typeface="Carlito"/>
              </a:rPr>
              <a:t>itibaren </a:t>
            </a:r>
            <a:r>
              <a:rPr sz="2400" spc="-5" dirty="0">
                <a:latin typeface="Carlito"/>
                <a:cs typeface="Carlito"/>
              </a:rPr>
              <a:t>aşırı </a:t>
            </a:r>
            <a:r>
              <a:rPr sz="2400" spc="-10" dirty="0">
                <a:latin typeface="Carlito"/>
                <a:cs typeface="Carlito"/>
              </a:rPr>
              <a:t>temkinli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hassas  </a:t>
            </a:r>
            <a:r>
              <a:rPr sz="2400" spc="-15" dirty="0">
                <a:latin typeface="Carlito"/>
                <a:cs typeface="Carlito"/>
              </a:rPr>
              <a:t>mizaca </a:t>
            </a:r>
            <a:r>
              <a:rPr sz="2400" spc="-10" dirty="0">
                <a:latin typeface="Carlito"/>
                <a:cs typeface="Carlito"/>
              </a:rPr>
              <a:t>sahip oldukları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belirlenmiştir.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698512"/>
            <a:ext cx="7767955" cy="318420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Zorba/Mağdurlar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için 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Bireysel</a:t>
            </a:r>
            <a:r>
              <a:rPr sz="2800" spc="-9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Hem </a:t>
            </a:r>
            <a:r>
              <a:rPr sz="2400" spc="-25" dirty="0">
                <a:latin typeface="Carlito"/>
                <a:cs typeface="Carlito"/>
              </a:rPr>
              <a:t>kaygılı </a:t>
            </a:r>
            <a:r>
              <a:rPr sz="2400" spc="-5" dirty="0">
                <a:latin typeface="Carlito"/>
                <a:cs typeface="Carlito"/>
              </a:rPr>
              <a:t>hem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saldırganlardır.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Kışkırtıcı </a:t>
            </a:r>
            <a:r>
              <a:rPr sz="2400" spc="-5" dirty="0">
                <a:latin typeface="Carlito"/>
                <a:cs typeface="Carlito"/>
              </a:rPr>
              <a:t>mağdur </a:t>
            </a:r>
            <a:r>
              <a:rPr sz="2400" spc="-10" dirty="0">
                <a:latin typeface="Carlito"/>
                <a:cs typeface="Carlito"/>
              </a:rPr>
              <a:t>özelliklerini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gösterirler.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Sık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yoğun </a:t>
            </a:r>
            <a:r>
              <a:rPr sz="2400" spc="-5" dirty="0">
                <a:latin typeface="Carlito"/>
                <a:cs typeface="Carlito"/>
              </a:rPr>
              <a:t>şekilde sorun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çıkarırlar.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İşlevselliği </a:t>
            </a:r>
            <a:r>
              <a:rPr sz="2400" spc="-10" dirty="0">
                <a:latin typeface="Carlito"/>
                <a:cs typeface="Carlito"/>
              </a:rPr>
              <a:t>bozulmuş ailelerden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gelip</a:t>
            </a:r>
            <a:endParaRPr sz="2400" dirty="0">
              <a:latin typeface="Carlito"/>
              <a:cs typeface="Carlito"/>
            </a:endParaRPr>
          </a:p>
          <a:p>
            <a:pPr marL="756285" marR="508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rlito"/>
                <a:cs typeface="Carlito"/>
              </a:rPr>
              <a:t>davranışlarının </a:t>
            </a:r>
            <a:r>
              <a:rPr sz="2400" spc="-5" dirty="0">
                <a:latin typeface="Carlito"/>
                <a:cs typeface="Carlito"/>
              </a:rPr>
              <a:t>değişmesi </a:t>
            </a:r>
            <a:r>
              <a:rPr sz="2400" dirty="0">
                <a:latin typeface="Carlito"/>
                <a:cs typeface="Carlito"/>
              </a:rPr>
              <a:t>için </a:t>
            </a:r>
            <a:r>
              <a:rPr sz="2400" spc="-30" dirty="0">
                <a:latin typeface="Carlito"/>
                <a:cs typeface="Carlito"/>
              </a:rPr>
              <a:t>özel </a:t>
            </a:r>
            <a:r>
              <a:rPr sz="2400" spc="-20" dirty="0">
                <a:latin typeface="Carlito"/>
                <a:cs typeface="Carlito"/>
              </a:rPr>
              <a:t>yardıma  </a:t>
            </a:r>
            <a:r>
              <a:rPr sz="2400" spc="-15" dirty="0">
                <a:latin typeface="Carlito"/>
                <a:cs typeface="Carlito"/>
              </a:rPr>
              <a:t>ihtiyaç duyan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öğrencilerdir.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396746"/>
            <a:ext cx="7908925" cy="33958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Ailesel</a:t>
            </a: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 Nedenler</a:t>
            </a:r>
            <a:endParaRPr sz="2800" dirty="0">
              <a:latin typeface="Carlito"/>
              <a:cs typeface="Carlito"/>
            </a:endParaRPr>
          </a:p>
          <a:p>
            <a:pPr marL="756285" marR="130810" lvl="1" indent="-287020">
              <a:lnSpc>
                <a:spcPct val="80000"/>
              </a:lnSpc>
              <a:spcBef>
                <a:spcPts val="73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Sorun </a:t>
            </a:r>
            <a:r>
              <a:rPr sz="2400" spc="-10" dirty="0">
                <a:latin typeface="Carlito"/>
                <a:cs typeface="Carlito"/>
              </a:rPr>
              <a:t>çözümünde </a:t>
            </a:r>
            <a:r>
              <a:rPr sz="2400" spc="-5" dirty="0">
                <a:latin typeface="Carlito"/>
                <a:cs typeface="Carlito"/>
              </a:rPr>
              <a:t>ailede ne </a:t>
            </a:r>
            <a:r>
              <a:rPr sz="2400" spc="-15" dirty="0">
                <a:latin typeface="Carlito"/>
                <a:cs typeface="Carlito"/>
              </a:rPr>
              <a:t>yapılıyor? </a:t>
            </a:r>
            <a:r>
              <a:rPr sz="2400" spc="-10" dirty="0">
                <a:latin typeface="Carlito"/>
                <a:cs typeface="Carlito"/>
              </a:rPr>
              <a:t>Şiddeti  </a:t>
            </a:r>
            <a:r>
              <a:rPr sz="2400" dirty="0">
                <a:latin typeface="Carlito"/>
                <a:cs typeface="Carlito"/>
              </a:rPr>
              <a:t>model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alma.</a:t>
            </a:r>
          </a:p>
          <a:p>
            <a:pPr marL="756285" marR="372745" lvl="1" indent="-287020">
              <a:lnSpc>
                <a:spcPts val="2880"/>
              </a:lnSpc>
              <a:spcBef>
                <a:spcPts val="7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Fiziksel/sözel </a:t>
            </a:r>
            <a:r>
              <a:rPr sz="2400" spc="-10" dirty="0">
                <a:latin typeface="Carlito"/>
                <a:cs typeface="Carlito"/>
              </a:rPr>
              <a:t>saldırı, </a:t>
            </a:r>
            <a:r>
              <a:rPr sz="2400" dirty="0">
                <a:latin typeface="Carlito"/>
                <a:cs typeface="Carlito"/>
              </a:rPr>
              <a:t>ad </a:t>
            </a:r>
            <a:r>
              <a:rPr sz="2400" spc="-5" dirty="0">
                <a:latin typeface="Carlito"/>
                <a:cs typeface="Carlito"/>
              </a:rPr>
              <a:t>takma </a:t>
            </a:r>
            <a:r>
              <a:rPr sz="2400" dirty="0">
                <a:latin typeface="Carlito"/>
                <a:cs typeface="Carlito"/>
              </a:rPr>
              <a:t>vb. </a:t>
            </a:r>
            <a:r>
              <a:rPr sz="2400" spc="-5" dirty="0">
                <a:latin typeface="Carlito"/>
                <a:cs typeface="Carlito"/>
              </a:rPr>
              <a:t>ailede </a:t>
            </a:r>
            <a:r>
              <a:rPr sz="2400" spc="-20" dirty="0">
                <a:latin typeface="Carlito"/>
                <a:cs typeface="Carlito"/>
              </a:rPr>
              <a:t>var  </a:t>
            </a:r>
            <a:r>
              <a:rPr sz="2400" dirty="0">
                <a:latin typeface="Carlito"/>
                <a:cs typeface="Carlito"/>
              </a:rPr>
              <a:t>mı?</a:t>
            </a:r>
          </a:p>
          <a:p>
            <a:pPr marL="756285" marR="5080" lvl="1" indent="-287020">
              <a:lnSpc>
                <a:spcPts val="2880"/>
              </a:lnSpc>
              <a:spcBef>
                <a:spcPts val="7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Fiziksel şiddet </a:t>
            </a:r>
            <a:r>
              <a:rPr sz="2400" spc="-15" dirty="0">
                <a:latin typeface="Carlito"/>
                <a:cs typeface="Carlito"/>
              </a:rPr>
              <a:t>yoktur </a:t>
            </a:r>
            <a:r>
              <a:rPr sz="2400" dirty="0">
                <a:latin typeface="Carlito"/>
                <a:cs typeface="Carlito"/>
              </a:rPr>
              <a:t>ama </a:t>
            </a:r>
            <a:r>
              <a:rPr sz="2400" spc="-20" dirty="0">
                <a:latin typeface="Carlito"/>
                <a:cs typeface="Carlito"/>
              </a:rPr>
              <a:t>katı </a:t>
            </a:r>
            <a:r>
              <a:rPr sz="2400" spc="-10" dirty="0">
                <a:latin typeface="Carlito"/>
                <a:cs typeface="Carlito"/>
              </a:rPr>
              <a:t>disiplin </a:t>
            </a:r>
            <a:r>
              <a:rPr sz="2400" spc="-15" dirty="0">
                <a:latin typeface="Carlito"/>
                <a:cs typeface="Carlito"/>
              </a:rPr>
              <a:t>kuralları  </a:t>
            </a:r>
            <a:r>
              <a:rPr sz="2400" spc="-20" dirty="0">
                <a:latin typeface="Carlito"/>
                <a:cs typeface="Carlito"/>
              </a:rPr>
              <a:t>vardır </a:t>
            </a:r>
            <a:r>
              <a:rPr sz="2400" spc="-10" dirty="0">
                <a:latin typeface="Carlito"/>
                <a:cs typeface="Carlito"/>
              </a:rPr>
              <a:t>ve çocuk </a:t>
            </a:r>
            <a:r>
              <a:rPr sz="2400" spc="-20" dirty="0">
                <a:latin typeface="Carlito"/>
                <a:cs typeface="Carlito"/>
              </a:rPr>
              <a:t>öfkeli </a:t>
            </a:r>
            <a:r>
              <a:rPr sz="2400" spc="-15" dirty="0">
                <a:latin typeface="Carlito"/>
                <a:cs typeface="Carlito"/>
              </a:rPr>
              <a:t>ve saldırgan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  <a:p>
            <a:pPr marL="756285" marR="6350" lvl="1" indent="-287020" algn="just">
              <a:lnSpc>
                <a:spcPct val="80000"/>
              </a:lnSpc>
              <a:spcBef>
                <a:spcPts val="7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Sonsuz </a:t>
            </a:r>
            <a:r>
              <a:rPr sz="2400" spc="-10" dirty="0">
                <a:latin typeface="Carlito"/>
                <a:cs typeface="Carlito"/>
              </a:rPr>
              <a:t>hoşgörünün </a:t>
            </a:r>
            <a:r>
              <a:rPr sz="2400" spc="-5" dirty="0">
                <a:latin typeface="Carlito"/>
                <a:cs typeface="Carlito"/>
              </a:rPr>
              <a:t>olduğu </a:t>
            </a:r>
            <a:r>
              <a:rPr sz="2400" spc="-10" dirty="0">
                <a:latin typeface="Carlito"/>
                <a:cs typeface="Carlito"/>
              </a:rPr>
              <a:t>ailelerde çocuğun  sınır </a:t>
            </a:r>
            <a:r>
              <a:rPr sz="2400" spc="-15" dirty="0">
                <a:latin typeface="Carlito"/>
                <a:cs typeface="Carlito"/>
              </a:rPr>
              <a:t>ihtiyacı </a:t>
            </a:r>
            <a:r>
              <a:rPr sz="2400" spc="-10" dirty="0">
                <a:latin typeface="Carlito"/>
                <a:cs typeface="Carlito"/>
              </a:rPr>
              <a:t>karşılanmadığı </a:t>
            </a:r>
            <a:r>
              <a:rPr sz="2400" spc="-5" dirty="0">
                <a:latin typeface="Carlito"/>
                <a:cs typeface="Carlito"/>
              </a:rPr>
              <a:t>için </a:t>
            </a:r>
            <a:r>
              <a:rPr sz="2400" spc="-10" dirty="0">
                <a:latin typeface="Carlito"/>
                <a:cs typeface="Carlito"/>
              </a:rPr>
              <a:t>çocuk </a:t>
            </a:r>
            <a:r>
              <a:rPr sz="2400" spc="-15" dirty="0">
                <a:latin typeface="Carlito"/>
                <a:cs typeface="Carlito"/>
              </a:rPr>
              <a:t>zorbalık  </a:t>
            </a:r>
            <a:r>
              <a:rPr sz="2400" spc="-10" dirty="0">
                <a:latin typeface="Carlito"/>
                <a:cs typeface="Carlito"/>
              </a:rPr>
              <a:t>yoluyla </a:t>
            </a:r>
            <a:r>
              <a:rPr sz="2400" spc="-30" dirty="0">
                <a:latin typeface="Carlito"/>
                <a:cs typeface="Carlito"/>
              </a:rPr>
              <a:t>kontrol </a:t>
            </a:r>
            <a:r>
              <a:rPr sz="2400" spc="-5" dirty="0">
                <a:latin typeface="Carlito"/>
                <a:cs typeface="Carlito"/>
              </a:rPr>
              <a:t>etme </a:t>
            </a:r>
            <a:r>
              <a:rPr sz="2400" spc="-10" dirty="0">
                <a:latin typeface="Carlito"/>
                <a:cs typeface="Carlito"/>
              </a:rPr>
              <a:t>duygusunu tatmin </a:t>
            </a:r>
            <a:r>
              <a:rPr sz="2400" spc="-5" dirty="0">
                <a:latin typeface="Carlito"/>
                <a:cs typeface="Carlito"/>
              </a:rPr>
              <a:t>etmek  </a:t>
            </a:r>
            <a:r>
              <a:rPr sz="2400" spc="-15" dirty="0">
                <a:latin typeface="Carlito"/>
                <a:cs typeface="Carlito"/>
              </a:rPr>
              <a:t>istiyor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698512"/>
            <a:ext cx="7720965" cy="345094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Ailesel</a:t>
            </a: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Kardeş </a:t>
            </a:r>
            <a:r>
              <a:rPr sz="2400" spc="-15" dirty="0">
                <a:latin typeface="Carlito"/>
                <a:cs typeface="Carlito"/>
              </a:rPr>
              <a:t>zorbalığı, </a:t>
            </a:r>
            <a:r>
              <a:rPr sz="2400" spc="-20" dirty="0">
                <a:latin typeface="Carlito"/>
                <a:cs typeface="Carlito"/>
              </a:rPr>
              <a:t>kardeş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ilişkileri</a:t>
            </a:r>
            <a:endParaRPr sz="2400" dirty="0">
              <a:latin typeface="Carlito"/>
              <a:cs typeface="Carlito"/>
            </a:endParaRPr>
          </a:p>
          <a:p>
            <a:pPr marL="756285" marR="146050" lvl="1" indent="-287020" algn="just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0" dirty="0">
                <a:latin typeface="Carlito"/>
                <a:cs typeface="Carlito"/>
              </a:rPr>
              <a:t>Yaşamın </a:t>
            </a:r>
            <a:r>
              <a:rPr sz="2400" spc="-5" dirty="0">
                <a:latin typeface="Carlito"/>
                <a:cs typeface="Carlito"/>
              </a:rPr>
              <a:t>ilk yıllarında </a:t>
            </a:r>
            <a:r>
              <a:rPr sz="2400" spc="-20" dirty="0">
                <a:latin typeface="Carlito"/>
                <a:cs typeface="Carlito"/>
              </a:rPr>
              <a:t>yetersiz </a:t>
            </a:r>
            <a:r>
              <a:rPr sz="2400" spc="-5" dirty="0">
                <a:latin typeface="Carlito"/>
                <a:cs typeface="Carlito"/>
              </a:rPr>
              <a:t>ilgi </a:t>
            </a:r>
            <a:r>
              <a:rPr sz="2400" spc="-15" dirty="0">
                <a:latin typeface="Carlito"/>
                <a:cs typeface="Carlito"/>
              </a:rPr>
              <a:t>ve sevgi  </a:t>
            </a:r>
            <a:r>
              <a:rPr sz="2400" spc="-10" dirty="0">
                <a:latin typeface="Carlito"/>
                <a:cs typeface="Carlito"/>
              </a:rPr>
              <a:t>görmüş çocuklar </a:t>
            </a:r>
            <a:r>
              <a:rPr sz="2400" dirty="0">
                <a:latin typeface="Carlito"/>
                <a:cs typeface="Carlito"/>
              </a:rPr>
              <a:t>ileride </a:t>
            </a:r>
            <a:r>
              <a:rPr sz="2400" spc="-5" dirty="0">
                <a:latin typeface="Carlito"/>
                <a:cs typeface="Carlito"/>
              </a:rPr>
              <a:t>daha </a:t>
            </a:r>
            <a:r>
              <a:rPr sz="2400" spc="-15" dirty="0">
                <a:latin typeface="Carlito"/>
                <a:cs typeface="Carlito"/>
              </a:rPr>
              <a:t>saldırgan </a:t>
            </a:r>
            <a:r>
              <a:rPr sz="2400" spc="-20" dirty="0">
                <a:latin typeface="Carlito"/>
                <a:cs typeface="Carlito"/>
              </a:rPr>
              <a:t>ve  </a:t>
            </a:r>
            <a:r>
              <a:rPr sz="2400" dirty="0">
                <a:latin typeface="Carlito"/>
                <a:cs typeface="Carlito"/>
              </a:rPr>
              <a:t>acımasız </a:t>
            </a:r>
            <a:r>
              <a:rPr sz="2400" spc="-10" dirty="0">
                <a:latin typeface="Carlito"/>
                <a:cs typeface="Carlito"/>
              </a:rPr>
              <a:t>bireyler </a:t>
            </a:r>
            <a:r>
              <a:rPr sz="2400" spc="-35" dirty="0">
                <a:latin typeface="Carlito"/>
                <a:cs typeface="Carlito"/>
              </a:rPr>
              <a:t>olabilirler.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Çocuk temel bakım aldığı kişiden </a:t>
            </a:r>
            <a:r>
              <a:rPr sz="2400" spc="-15" dirty="0">
                <a:latin typeface="Carlito"/>
                <a:cs typeface="Carlito"/>
              </a:rPr>
              <a:t>saldırgan  davranışla </a:t>
            </a:r>
            <a:r>
              <a:rPr sz="2400" spc="-5" dirty="0">
                <a:latin typeface="Carlito"/>
                <a:cs typeface="Carlito"/>
              </a:rPr>
              <a:t>ilgili bir sınırlama alamadıysa  </a:t>
            </a:r>
            <a:r>
              <a:rPr sz="2400" spc="-15" dirty="0">
                <a:latin typeface="Carlito"/>
                <a:cs typeface="Carlito"/>
              </a:rPr>
              <a:t>saldırganlık </a:t>
            </a:r>
            <a:r>
              <a:rPr sz="2400" spc="-20" dirty="0">
                <a:latin typeface="Carlito"/>
                <a:cs typeface="Carlito"/>
              </a:rPr>
              <a:t>düzeyi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artacaktır.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698512"/>
            <a:ext cx="7974330" cy="345094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Ailesel</a:t>
            </a: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Aile çocuğu </a:t>
            </a:r>
            <a:r>
              <a:rPr sz="2400" spc="-20" dirty="0">
                <a:latin typeface="Carlito"/>
                <a:cs typeface="Carlito"/>
              </a:rPr>
              <a:t>yetiştirirken </a:t>
            </a:r>
            <a:r>
              <a:rPr sz="2400" spc="-5" dirty="0">
                <a:latin typeface="Carlito"/>
                <a:cs typeface="Carlito"/>
              </a:rPr>
              <a:t>şiddet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kullanıyorsa.</a:t>
            </a:r>
            <a:endParaRPr sz="2400" dirty="0">
              <a:latin typeface="Carlito"/>
              <a:cs typeface="Carlito"/>
            </a:endParaRPr>
          </a:p>
          <a:p>
            <a:pPr marL="756285" marR="213995" lvl="1" indent="-28702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Çocuk aşırı </a:t>
            </a:r>
            <a:r>
              <a:rPr sz="2400" spc="-20" dirty="0">
                <a:latin typeface="Carlito"/>
                <a:cs typeface="Carlito"/>
              </a:rPr>
              <a:t>hareketli </a:t>
            </a:r>
            <a:r>
              <a:rPr sz="2400" spc="-25" dirty="0">
                <a:latin typeface="Carlito"/>
                <a:cs typeface="Carlito"/>
              </a:rPr>
              <a:t>ve </a:t>
            </a:r>
            <a:r>
              <a:rPr sz="2400" spc="-35" dirty="0">
                <a:latin typeface="Carlito"/>
                <a:cs typeface="Carlito"/>
              </a:rPr>
              <a:t>öfke </a:t>
            </a:r>
            <a:r>
              <a:rPr sz="2400" spc="-5" dirty="0">
                <a:latin typeface="Carlito"/>
                <a:cs typeface="Carlito"/>
              </a:rPr>
              <a:t>nöbetleri olan  bir </a:t>
            </a:r>
            <a:r>
              <a:rPr sz="2400" spc="-15" dirty="0">
                <a:latin typeface="Carlito"/>
                <a:cs typeface="Carlito"/>
              </a:rPr>
              <a:t>mizaca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sahipse.</a:t>
            </a:r>
            <a:endParaRPr sz="2400" dirty="0">
              <a:latin typeface="Carlito"/>
              <a:cs typeface="Carlito"/>
            </a:endParaRPr>
          </a:p>
          <a:p>
            <a:pPr marL="756285" marR="179705" lvl="1" indent="-287020" algn="just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Ailenin </a:t>
            </a:r>
            <a:r>
              <a:rPr sz="2400" spc="-10" dirty="0">
                <a:latin typeface="Carlito"/>
                <a:cs typeface="Carlito"/>
              </a:rPr>
              <a:t>çocuğu </a:t>
            </a:r>
            <a:r>
              <a:rPr sz="2400" spc="-5" dirty="0">
                <a:latin typeface="Carlito"/>
                <a:cs typeface="Carlito"/>
              </a:rPr>
              <a:t>gelişim </a:t>
            </a:r>
            <a:r>
              <a:rPr sz="2400" spc="-10" dirty="0">
                <a:latin typeface="Carlito"/>
                <a:cs typeface="Carlito"/>
              </a:rPr>
              <a:t>süreci boyunca </a:t>
            </a:r>
            <a:r>
              <a:rPr sz="2400" dirty="0">
                <a:latin typeface="Carlito"/>
                <a:cs typeface="Carlito"/>
              </a:rPr>
              <a:t>ama  </a:t>
            </a:r>
            <a:r>
              <a:rPr sz="2400" spc="-15" dirty="0">
                <a:latin typeface="Carlito"/>
                <a:cs typeface="Carlito"/>
              </a:rPr>
              <a:t>özellikle ergenlikte </a:t>
            </a:r>
            <a:r>
              <a:rPr sz="2400" spc="-5" dirty="0">
                <a:latin typeface="Carlito"/>
                <a:cs typeface="Carlito"/>
              </a:rPr>
              <a:t>izlemesi, arkadaşlarının  </a:t>
            </a:r>
            <a:r>
              <a:rPr sz="2400" dirty="0">
                <a:latin typeface="Carlito"/>
                <a:cs typeface="Carlito"/>
              </a:rPr>
              <a:t>kimler olduğunu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ne </a:t>
            </a:r>
            <a:r>
              <a:rPr sz="2400" spc="-10" dirty="0">
                <a:latin typeface="Carlito"/>
                <a:cs typeface="Carlito"/>
              </a:rPr>
              <a:t>yaptığını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takip</a:t>
            </a:r>
            <a:endParaRPr sz="2400" dirty="0">
              <a:latin typeface="Carlito"/>
              <a:cs typeface="Carlito"/>
            </a:endParaRPr>
          </a:p>
          <a:p>
            <a:pPr marL="756285" algn="just">
              <a:lnSpc>
                <a:spcPct val="100000"/>
              </a:lnSpc>
              <a:spcBef>
                <a:spcPts val="10"/>
              </a:spcBef>
            </a:pPr>
            <a:r>
              <a:rPr sz="2400" spc="-5" dirty="0">
                <a:latin typeface="Carlito"/>
                <a:cs typeface="Carlito"/>
              </a:rPr>
              <a:t>etmesi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önemlidir.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698512"/>
            <a:ext cx="7985759" cy="3717684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Ailesel</a:t>
            </a: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Ailenin </a:t>
            </a:r>
            <a:r>
              <a:rPr sz="2400" spc="-20" dirty="0">
                <a:latin typeface="Carlito"/>
                <a:cs typeface="Carlito"/>
              </a:rPr>
              <a:t>sosyoekonomik </a:t>
            </a:r>
            <a:r>
              <a:rPr sz="2400" spc="-5" dirty="0">
                <a:latin typeface="Carlito"/>
                <a:cs typeface="Carlito"/>
              </a:rPr>
              <a:t>durumu,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geliri,</a:t>
            </a:r>
            <a:endParaRPr sz="2400" dirty="0">
              <a:latin typeface="Carlito"/>
              <a:cs typeface="Carlito"/>
            </a:endParaRPr>
          </a:p>
          <a:p>
            <a:pPr marL="756285" marR="5080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eğitim </a:t>
            </a:r>
            <a:r>
              <a:rPr sz="2400" spc="-20" dirty="0">
                <a:latin typeface="Carlito"/>
                <a:cs typeface="Carlito"/>
              </a:rPr>
              <a:t>düzeyi, </a:t>
            </a:r>
            <a:r>
              <a:rPr sz="2400" dirty="0">
                <a:latin typeface="Carlito"/>
                <a:cs typeface="Carlito"/>
              </a:rPr>
              <a:t>ev </a:t>
            </a:r>
            <a:r>
              <a:rPr sz="2400" spc="-10" dirty="0">
                <a:latin typeface="Carlito"/>
                <a:cs typeface="Carlito"/>
              </a:rPr>
              <a:t>ortamı </a:t>
            </a:r>
            <a:r>
              <a:rPr sz="2400" dirty="0">
                <a:latin typeface="Carlito"/>
                <a:cs typeface="Carlito"/>
              </a:rPr>
              <a:t>gibi </a:t>
            </a:r>
            <a:r>
              <a:rPr sz="2400" spc="-15" dirty="0">
                <a:latin typeface="Carlito"/>
                <a:cs typeface="Carlito"/>
              </a:rPr>
              <a:t>değişkenlerin  </a:t>
            </a:r>
            <a:r>
              <a:rPr sz="2400" spc="-10" dirty="0">
                <a:latin typeface="Carlito"/>
                <a:cs typeface="Carlito"/>
              </a:rPr>
              <a:t>çocuk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ergenlerin </a:t>
            </a:r>
            <a:r>
              <a:rPr sz="2400" spc="-15" dirty="0">
                <a:latin typeface="Carlito"/>
                <a:cs typeface="Carlito"/>
              </a:rPr>
              <a:t>saldırganlık </a:t>
            </a:r>
            <a:r>
              <a:rPr sz="2400" spc="-10" dirty="0">
                <a:latin typeface="Carlito"/>
                <a:cs typeface="Carlito"/>
              </a:rPr>
              <a:t>düzeyleriyle  </a:t>
            </a:r>
            <a:r>
              <a:rPr sz="2400" spc="-5" dirty="0">
                <a:latin typeface="Carlito"/>
                <a:cs typeface="Carlito"/>
              </a:rPr>
              <a:t>ilişkili olmadığı </a:t>
            </a:r>
            <a:r>
              <a:rPr sz="2400" spc="-15" dirty="0">
                <a:latin typeface="Carlito"/>
                <a:cs typeface="Carlito"/>
              </a:rPr>
              <a:t>araştırma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sonuçlarıyla</a:t>
            </a:r>
            <a:endParaRPr sz="2400" dirty="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400" spc="-35" dirty="0">
                <a:latin typeface="Carlito"/>
                <a:cs typeface="Carlito"/>
              </a:rPr>
              <a:t>gösterilmiştir.</a:t>
            </a:r>
            <a:endParaRPr sz="2400" dirty="0">
              <a:latin typeface="Carlito"/>
              <a:cs typeface="Carlito"/>
            </a:endParaRPr>
          </a:p>
          <a:p>
            <a:pPr marL="756285" marR="539115" lvl="1" indent="-28702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Aşırı </a:t>
            </a:r>
            <a:r>
              <a:rPr sz="2400" spc="-15" dirty="0">
                <a:latin typeface="Carlito"/>
                <a:cs typeface="Carlito"/>
              </a:rPr>
              <a:t>koruyucu </a:t>
            </a:r>
            <a:r>
              <a:rPr sz="2400" dirty="0">
                <a:latin typeface="Carlito"/>
                <a:cs typeface="Carlito"/>
              </a:rPr>
              <a:t>aile – </a:t>
            </a:r>
            <a:r>
              <a:rPr sz="2400" spc="-10" dirty="0">
                <a:latin typeface="Carlito"/>
                <a:cs typeface="Carlito"/>
              </a:rPr>
              <a:t>mağduriyetle </a:t>
            </a:r>
            <a:r>
              <a:rPr sz="2400" spc="-5" dirty="0">
                <a:latin typeface="Carlito"/>
                <a:cs typeface="Carlito"/>
              </a:rPr>
              <a:t>ilişkili.  Ailenin </a:t>
            </a:r>
            <a:r>
              <a:rPr sz="2400" spc="-10" dirty="0">
                <a:latin typeface="Carlito"/>
                <a:cs typeface="Carlito"/>
              </a:rPr>
              <a:t>çocuğu </a:t>
            </a:r>
            <a:r>
              <a:rPr sz="2400" spc="-5" dirty="0">
                <a:latin typeface="Carlito"/>
                <a:cs typeface="Carlito"/>
              </a:rPr>
              <a:t>daha </a:t>
            </a:r>
            <a:r>
              <a:rPr sz="2400" spc="-60" dirty="0">
                <a:latin typeface="Carlito"/>
                <a:cs typeface="Carlito"/>
              </a:rPr>
              <a:t>özgür, </a:t>
            </a:r>
            <a:r>
              <a:rPr sz="2400" spc="-10" dirty="0">
                <a:latin typeface="Carlito"/>
                <a:cs typeface="Carlito"/>
              </a:rPr>
              <a:t>özgüvenli </a:t>
            </a:r>
            <a:r>
              <a:rPr sz="2400" spc="-15" dirty="0">
                <a:latin typeface="Carlito"/>
                <a:cs typeface="Carlito"/>
              </a:rPr>
              <a:t>ve  girişken </a:t>
            </a:r>
            <a:r>
              <a:rPr sz="2400" spc="-20" dirty="0">
                <a:latin typeface="Carlito"/>
                <a:cs typeface="Carlito"/>
              </a:rPr>
              <a:t>olmaya </a:t>
            </a:r>
            <a:r>
              <a:rPr sz="2400" spc="-15" dirty="0">
                <a:latin typeface="Carlito"/>
                <a:cs typeface="Carlito"/>
              </a:rPr>
              <a:t>teşvik </a:t>
            </a:r>
            <a:r>
              <a:rPr sz="2400" spc="-5" dirty="0">
                <a:latin typeface="Carlito"/>
                <a:cs typeface="Carlito"/>
              </a:rPr>
              <a:t>etmesi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0" dirty="0">
                <a:latin typeface="Carlito"/>
                <a:cs typeface="Carlito"/>
              </a:rPr>
              <a:t>gerekir.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698512"/>
            <a:ext cx="7717790" cy="345094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Okula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ait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Okulun </a:t>
            </a:r>
            <a:r>
              <a:rPr sz="2400" spc="-20" dirty="0">
                <a:latin typeface="Carlito"/>
                <a:cs typeface="Carlito"/>
              </a:rPr>
              <a:t>sosyal </a:t>
            </a:r>
            <a:r>
              <a:rPr sz="2400" spc="-10" dirty="0">
                <a:latin typeface="Carlito"/>
                <a:cs typeface="Carlito"/>
              </a:rPr>
              <a:t>yapısı </a:t>
            </a:r>
            <a:r>
              <a:rPr sz="2400" spc="-20" dirty="0">
                <a:latin typeface="Carlito"/>
                <a:cs typeface="Carlito"/>
              </a:rPr>
              <a:t>ve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öğrenci</a:t>
            </a:r>
            <a:endParaRPr sz="2400" dirty="0">
              <a:latin typeface="Carlito"/>
              <a:cs typeface="Carlito"/>
            </a:endParaRPr>
          </a:p>
          <a:p>
            <a:pPr marL="756285" marR="5080">
              <a:lnSpc>
                <a:spcPct val="100000"/>
              </a:lnSpc>
            </a:pPr>
            <a:r>
              <a:rPr sz="2400" spc="-10" dirty="0">
                <a:latin typeface="Carlito"/>
                <a:cs typeface="Carlito"/>
              </a:rPr>
              <a:t>davranışlarını </a:t>
            </a:r>
            <a:r>
              <a:rPr sz="2400" spc="-5" dirty="0">
                <a:latin typeface="Carlito"/>
                <a:cs typeface="Carlito"/>
              </a:rPr>
              <a:t>denetleme-izlemeye </a:t>
            </a:r>
            <a:r>
              <a:rPr sz="2400" spc="-10" dirty="0">
                <a:latin typeface="Carlito"/>
                <a:cs typeface="Carlito"/>
              </a:rPr>
              <a:t>yönelik  </a:t>
            </a:r>
            <a:r>
              <a:rPr sz="2400" spc="-35" dirty="0">
                <a:latin typeface="Carlito"/>
                <a:cs typeface="Carlito"/>
              </a:rPr>
              <a:t>çalışmalar. </a:t>
            </a:r>
            <a:r>
              <a:rPr sz="2400" spc="-15" dirty="0">
                <a:latin typeface="Carlito"/>
                <a:cs typeface="Carlito"/>
              </a:rPr>
              <a:t>Okul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iklimi.</a:t>
            </a:r>
            <a:endParaRPr sz="2400" dirty="0">
              <a:latin typeface="Carlito"/>
              <a:cs typeface="Carlito"/>
            </a:endParaRPr>
          </a:p>
          <a:p>
            <a:pPr marL="756285" marR="48450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8360" algn="l"/>
              </a:tabLst>
            </a:pPr>
            <a:r>
              <a:rPr sz="1400" dirty="0"/>
              <a:t>	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yönetimi, </a:t>
            </a:r>
            <a:r>
              <a:rPr sz="2400" spc="-30" dirty="0">
                <a:latin typeface="Carlito"/>
                <a:cs typeface="Carlito"/>
              </a:rPr>
              <a:t>öğretmenler, </a:t>
            </a:r>
            <a:r>
              <a:rPr sz="2400" spc="-5" dirty="0">
                <a:latin typeface="Carlito"/>
                <a:cs typeface="Carlito"/>
              </a:rPr>
              <a:t>öğrenciler  </a:t>
            </a:r>
            <a:r>
              <a:rPr sz="2400" spc="-10" dirty="0">
                <a:latin typeface="Carlito"/>
                <a:cs typeface="Carlito"/>
              </a:rPr>
              <a:t>arasında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5" dirty="0">
                <a:latin typeface="Carlito"/>
                <a:cs typeface="Carlito"/>
              </a:rPr>
              <a:t>nasıl </a:t>
            </a:r>
            <a:r>
              <a:rPr sz="2400" spc="-30" dirty="0">
                <a:latin typeface="Carlito"/>
                <a:cs typeface="Carlito"/>
              </a:rPr>
              <a:t>algılanıyor,  </a:t>
            </a:r>
            <a:r>
              <a:rPr sz="2400" spc="-10" dirty="0">
                <a:latin typeface="Carlito"/>
                <a:cs typeface="Carlito"/>
              </a:rPr>
              <a:t>farkındalık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düzeyi.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Bütüncül </a:t>
            </a:r>
            <a:r>
              <a:rPr sz="2400" spc="-15" dirty="0">
                <a:latin typeface="Carlito"/>
                <a:cs typeface="Carlito"/>
              </a:rPr>
              <a:t>okul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yaklaşımı.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534126"/>
            <a:ext cx="7525384" cy="2547492"/>
          </a:xfrm>
          <a:prstGeom prst="rect">
            <a:avLst/>
          </a:prstGeom>
        </p:spPr>
        <p:txBody>
          <a:bodyPr vert="horz" wrap="square" lIns="0" tIns="2901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28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Okula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ait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Nedenler</a:t>
            </a:r>
            <a:endParaRPr sz="28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9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Okulun </a:t>
            </a:r>
            <a:r>
              <a:rPr sz="2400" spc="-20" dirty="0">
                <a:latin typeface="Carlito"/>
                <a:cs typeface="Carlito"/>
              </a:rPr>
              <a:t>sosyal </a:t>
            </a:r>
            <a:r>
              <a:rPr sz="2400" spc="-10" dirty="0">
                <a:latin typeface="Carlito"/>
                <a:cs typeface="Carlito"/>
              </a:rPr>
              <a:t>ortamı, </a:t>
            </a:r>
            <a:r>
              <a:rPr sz="2400" spc="-5" dirty="0">
                <a:latin typeface="Carlito"/>
                <a:cs typeface="Carlito"/>
              </a:rPr>
              <a:t>genel </a:t>
            </a:r>
            <a:r>
              <a:rPr sz="2400" spc="-15" dirty="0">
                <a:latin typeface="Carlito"/>
                <a:cs typeface="Carlito"/>
              </a:rPr>
              <a:t>havası </a:t>
            </a:r>
            <a:r>
              <a:rPr sz="2400" spc="-10" dirty="0">
                <a:latin typeface="Carlito"/>
                <a:cs typeface="Carlito"/>
              </a:rPr>
              <a:t>bütün  öğrencilere </a:t>
            </a:r>
            <a:r>
              <a:rPr sz="2400" spc="-30" dirty="0">
                <a:latin typeface="Carlito"/>
                <a:cs typeface="Carlito"/>
              </a:rPr>
              <a:t>karşı </a:t>
            </a:r>
            <a:r>
              <a:rPr sz="2400" spc="-10" dirty="0">
                <a:latin typeface="Carlito"/>
                <a:cs typeface="Carlito"/>
              </a:rPr>
              <a:t>sıcak </a:t>
            </a:r>
            <a:r>
              <a:rPr sz="2400" spc="-15" dirty="0">
                <a:latin typeface="Carlito"/>
                <a:cs typeface="Carlito"/>
              </a:rPr>
              <a:t>ve kabul </a:t>
            </a:r>
            <a:r>
              <a:rPr sz="2400" dirty="0">
                <a:latin typeface="Carlito"/>
                <a:cs typeface="Carlito"/>
              </a:rPr>
              <a:t>edici  </a:t>
            </a:r>
            <a:r>
              <a:rPr sz="2400" spc="-40" dirty="0">
                <a:latin typeface="Carlito"/>
                <a:cs typeface="Carlito"/>
              </a:rPr>
              <a:t>olmalıdır.</a:t>
            </a:r>
            <a:endParaRPr sz="2400" dirty="0">
              <a:latin typeface="Carlito"/>
              <a:cs typeface="Carlito"/>
            </a:endParaRPr>
          </a:p>
          <a:p>
            <a:pPr marL="756285" marR="845819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Zorbalık davranışıyla </a:t>
            </a:r>
            <a:r>
              <a:rPr sz="2400" spc="-5" dirty="0">
                <a:latin typeface="Carlito"/>
                <a:cs typeface="Carlito"/>
              </a:rPr>
              <a:t>nasıl mücadele  edilecek? Şiddet şiddeti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doğurur.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552096"/>
            <a:ext cx="7954009" cy="381963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Mağdurlar</a:t>
            </a:r>
            <a:endParaRPr sz="2800" dirty="0">
              <a:latin typeface="Carlito"/>
              <a:cs typeface="Carlito"/>
            </a:endParaRPr>
          </a:p>
          <a:p>
            <a:pPr marL="756285" marR="149225" lvl="1" indent="-287020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Sağlık sorunları, ruhsal </a:t>
            </a:r>
            <a:r>
              <a:rPr sz="2400" spc="-30" dirty="0">
                <a:latin typeface="Carlito"/>
                <a:cs typeface="Carlito"/>
              </a:rPr>
              <a:t>rahatsızlıklar, </a:t>
            </a:r>
            <a:r>
              <a:rPr sz="2400" spc="-20" dirty="0">
                <a:latin typeface="Carlito"/>
                <a:cs typeface="Carlito"/>
              </a:rPr>
              <a:t>sosyal  </a:t>
            </a:r>
            <a:r>
              <a:rPr sz="2400" spc="-5" dirty="0">
                <a:latin typeface="Carlito"/>
                <a:cs typeface="Carlito"/>
              </a:rPr>
              <a:t>uyum sorunları, </a:t>
            </a:r>
            <a:r>
              <a:rPr sz="2400" spc="-10" dirty="0">
                <a:latin typeface="Carlito"/>
                <a:cs typeface="Carlito"/>
              </a:rPr>
              <a:t>yüksek </a:t>
            </a:r>
            <a:r>
              <a:rPr sz="2400" spc="-25" dirty="0">
                <a:latin typeface="Carlito"/>
                <a:cs typeface="Carlito"/>
              </a:rPr>
              <a:t>düzeyde </a:t>
            </a:r>
            <a:r>
              <a:rPr sz="2400" spc="-20" dirty="0">
                <a:latin typeface="Carlito"/>
                <a:cs typeface="Carlito"/>
              </a:rPr>
              <a:t>psikolojik  stres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15" dirty="0">
                <a:latin typeface="Carlito"/>
                <a:cs typeface="Carlito"/>
              </a:rPr>
              <a:t>hastalık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belirtileri.</a:t>
            </a:r>
            <a:endParaRPr sz="2400" dirty="0">
              <a:latin typeface="Carlito"/>
              <a:cs typeface="Carlito"/>
            </a:endParaRPr>
          </a:p>
          <a:p>
            <a:pPr marL="756285" marR="17589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Huzursuzluk, </a:t>
            </a:r>
            <a:r>
              <a:rPr sz="2400" spc="-20" dirty="0">
                <a:latin typeface="Carlito"/>
                <a:cs typeface="Carlito"/>
              </a:rPr>
              <a:t>tekrarlayan </a:t>
            </a:r>
            <a:r>
              <a:rPr sz="2400" spc="-5" dirty="0">
                <a:latin typeface="Carlito"/>
                <a:cs typeface="Carlito"/>
              </a:rPr>
              <a:t>çağrışımsız </a:t>
            </a:r>
            <a:r>
              <a:rPr sz="2400" spc="-40" dirty="0">
                <a:latin typeface="Carlito"/>
                <a:cs typeface="Carlito"/>
              </a:rPr>
              <a:t>anılar,  </a:t>
            </a:r>
            <a:r>
              <a:rPr sz="2400" spc="-5" dirty="0">
                <a:latin typeface="Carlito"/>
                <a:cs typeface="Carlito"/>
              </a:rPr>
              <a:t>panik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gerginlik </a:t>
            </a:r>
            <a:r>
              <a:rPr sz="2400" spc="-5" dirty="0">
                <a:latin typeface="Carlito"/>
                <a:cs typeface="Carlito"/>
              </a:rPr>
              <a:t>hissi, </a:t>
            </a:r>
            <a:r>
              <a:rPr sz="2400" spc="-25" dirty="0">
                <a:latin typeface="Carlito"/>
                <a:cs typeface="Carlito"/>
              </a:rPr>
              <a:t>konsantre  </a:t>
            </a:r>
            <a:r>
              <a:rPr sz="2400" spc="-10" dirty="0">
                <a:latin typeface="Carlito"/>
                <a:cs typeface="Carlito"/>
              </a:rPr>
              <a:t>bozukluğu. </a:t>
            </a:r>
            <a:r>
              <a:rPr sz="2400" spc="-5" dirty="0">
                <a:latin typeface="Carlito"/>
                <a:cs typeface="Carlito"/>
              </a:rPr>
              <a:t>TSSB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tepkileri.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Uyku bozukluğu, </a:t>
            </a:r>
            <a:r>
              <a:rPr sz="2400" dirty="0">
                <a:latin typeface="Carlito"/>
                <a:cs typeface="Carlito"/>
              </a:rPr>
              <a:t>alt </a:t>
            </a:r>
            <a:r>
              <a:rPr sz="2400" spc="-5" dirty="0">
                <a:latin typeface="Carlito"/>
                <a:cs typeface="Carlito"/>
              </a:rPr>
              <a:t>ıslatma, mutsuzluk, baş  ağrısı </a:t>
            </a:r>
            <a:r>
              <a:rPr sz="2400" spc="-15" dirty="0">
                <a:latin typeface="Carlito"/>
                <a:cs typeface="Carlito"/>
              </a:rPr>
              <a:t>ve karın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ağrısı.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552096"/>
            <a:ext cx="7797165" cy="3552896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Mağdurlar</a:t>
            </a:r>
            <a:endParaRPr sz="2800" dirty="0">
              <a:latin typeface="Carlito"/>
              <a:cs typeface="Carlito"/>
            </a:endParaRPr>
          </a:p>
          <a:p>
            <a:pPr marL="756285" marR="46990" lvl="1" indent="-287020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5" dirty="0">
                <a:latin typeface="Carlito"/>
                <a:cs typeface="Carlito"/>
              </a:rPr>
              <a:t>Varolan </a:t>
            </a:r>
            <a:r>
              <a:rPr sz="2400" spc="-5" dirty="0">
                <a:latin typeface="Carlito"/>
                <a:cs typeface="Carlito"/>
              </a:rPr>
              <a:t>ruhsal sorunların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çatışmanın  </a:t>
            </a:r>
            <a:r>
              <a:rPr sz="2400" spc="-5" dirty="0">
                <a:latin typeface="Carlito"/>
                <a:cs typeface="Carlito"/>
              </a:rPr>
              <a:t>artmasına da </a:t>
            </a:r>
            <a:r>
              <a:rPr sz="2400" spc="-15" dirty="0">
                <a:latin typeface="Carlito"/>
                <a:cs typeface="Carlito"/>
              </a:rPr>
              <a:t>yol </a:t>
            </a:r>
            <a:r>
              <a:rPr sz="2400" spc="-40" dirty="0">
                <a:latin typeface="Carlito"/>
                <a:cs typeface="Carlito"/>
              </a:rPr>
              <a:t>açabilir. </a:t>
            </a:r>
            <a:r>
              <a:rPr sz="2400" spc="-5" dirty="0">
                <a:latin typeface="Carlito"/>
                <a:cs typeface="Carlito"/>
              </a:rPr>
              <a:t>Örn.,</a:t>
            </a:r>
            <a:r>
              <a:rPr sz="2400" spc="13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kekemelik.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45" dirty="0">
                <a:latin typeface="Carlito"/>
                <a:cs typeface="Carlito"/>
              </a:rPr>
              <a:t>İntihar, </a:t>
            </a:r>
            <a:r>
              <a:rPr sz="2400" spc="-10" dirty="0">
                <a:latin typeface="Carlito"/>
                <a:cs typeface="Carlito"/>
              </a:rPr>
              <a:t>intihar</a:t>
            </a:r>
            <a:r>
              <a:rPr sz="2400" spc="8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teşebbüsü.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Uzun süreli mağduriyet </a:t>
            </a:r>
            <a:r>
              <a:rPr sz="2400" dirty="0">
                <a:latin typeface="Carlito"/>
                <a:cs typeface="Carlito"/>
              </a:rPr>
              <a:t>– </a:t>
            </a:r>
            <a:r>
              <a:rPr sz="2400" spc="-5" dirty="0">
                <a:latin typeface="Carlito"/>
                <a:cs typeface="Carlito"/>
              </a:rPr>
              <a:t>genel </a:t>
            </a:r>
            <a:r>
              <a:rPr sz="2400" spc="-20" dirty="0">
                <a:latin typeface="Carlito"/>
                <a:cs typeface="Carlito"/>
              </a:rPr>
              <a:t>depresyon,  </a:t>
            </a:r>
            <a:r>
              <a:rPr sz="2400" spc="-10" dirty="0">
                <a:latin typeface="Carlito"/>
                <a:cs typeface="Carlito"/>
              </a:rPr>
              <a:t>intihar </a:t>
            </a:r>
            <a:r>
              <a:rPr sz="2400" spc="-5" dirty="0">
                <a:latin typeface="Carlito"/>
                <a:cs typeface="Carlito"/>
              </a:rPr>
              <a:t>düşünceleri, </a:t>
            </a:r>
            <a:r>
              <a:rPr sz="2400" spc="-10" dirty="0">
                <a:latin typeface="Carlito"/>
                <a:cs typeface="Carlito"/>
              </a:rPr>
              <a:t>fiziksel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yakınmalar.</a:t>
            </a:r>
            <a:endParaRPr sz="2400" dirty="0">
              <a:latin typeface="Carlito"/>
              <a:cs typeface="Carlito"/>
            </a:endParaRPr>
          </a:p>
          <a:p>
            <a:pPr marL="756285" marR="880110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5" dirty="0">
                <a:latin typeface="Carlito"/>
                <a:cs typeface="Carlito"/>
              </a:rPr>
              <a:t>Yüksek </a:t>
            </a:r>
            <a:r>
              <a:rPr sz="2400" spc="-5" dirty="0">
                <a:latin typeface="Carlito"/>
                <a:cs typeface="Carlito"/>
              </a:rPr>
              <a:t>benlik </a:t>
            </a:r>
            <a:r>
              <a:rPr sz="2400" dirty="0">
                <a:latin typeface="Carlito"/>
                <a:cs typeface="Carlito"/>
              </a:rPr>
              <a:t>algısı </a:t>
            </a:r>
            <a:r>
              <a:rPr sz="2400" spc="-5" dirty="0">
                <a:latin typeface="Carlito"/>
                <a:cs typeface="Carlito"/>
              </a:rPr>
              <a:t>bu </a:t>
            </a:r>
            <a:r>
              <a:rPr sz="2400" spc="-15" dirty="0">
                <a:latin typeface="Carlito"/>
                <a:cs typeface="Carlito"/>
              </a:rPr>
              <a:t>sorunlara </a:t>
            </a:r>
            <a:r>
              <a:rPr sz="2400" spc="-30" dirty="0">
                <a:latin typeface="Carlito"/>
                <a:cs typeface="Carlito"/>
              </a:rPr>
              <a:t>karşı  </a:t>
            </a:r>
            <a:r>
              <a:rPr sz="2400" spc="-20" dirty="0">
                <a:latin typeface="Carlito"/>
                <a:cs typeface="Carlito"/>
              </a:rPr>
              <a:t>koruyucu </a:t>
            </a:r>
            <a:r>
              <a:rPr sz="2400" spc="-15" dirty="0">
                <a:latin typeface="Carlito"/>
                <a:cs typeface="Carlito"/>
              </a:rPr>
              <a:t>olarak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bulunmuştur.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516126"/>
            <a:ext cx="7891780" cy="130619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2800" spc="-10" dirty="0">
                <a:latin typeface="Carlito"/>
                <a:cs typeface="Carlito"/>
              </a:rPr>
              <a:t>Akranlarla </a:t>
            </a:r>
            <a:r>
              <a:rPr sz="2800" spc="-5" dirty="0">
                <a:latin typeface="Carlito"/>
                <a:cs typeface="Carlito"/>
              </a:rPr>
              <a:t>ilişkiler her </a:t>
            </a:r>
            <a:r>
              <a:rPr sz="2800" spc="-10" dirty="0">
                <a:latin typeface="Carlito"/>
                <a:cs typeface="Carlito"/>
              </a:rPr>
              <a:t>zaman </a:t>
            </a:r>
            <a:r>
              <a:rPr sz="2800" spc="-5" dirty="0">
                <a:latin typeface="Carlito"/>
                <a:cs typeface="Carlito"/>
              </a:rPr>
              <a:t>sağlıklı </a:t>
            </a:r>
            <a:r>
              <a:rPr sz="2800" spc="-10" dirty="0">
                <a:latin typeface="Carlito"/>
                <a:cs typeface="Carlito"/>
              </a:rPr>
              <a:t>ve her </a:t>
            </a:r>
            <a:r>
              <a:rPr sz="2800" dirty="0">
                <a:latin typeface="Carlito"/>
                <a:cs typeface="Carlito"/>
              </a:rPr>
              <a:t>iki </a:t>
            </a:r>
            <a:r>
              <a:rPr sz="2800" spc="-20" dirty="0">
                <a:latin typeface="Carlito"/>
                <a:cs typeface="Carlito"/>
              </a:rPr>
              <a:t>taraf  </a:t>
            </a:r>
            <a:r>
              <a:rPr sz="2800" spc="-5" dirty="0">
                <a:latin typeface="Carlito"/>
                <a:cs typeface="Carlito"/>
              </a:rPr>
              <a:t>için de olumlu sonuçlar </a:t>
            </a:r>
            <a:r>
              <a:rPr sz="2800" spc="-15" dirty="0">
                <a:latin typeface="Carlito"/>
                <a:cs typeface="Carlito"/>
              </a:rPr>
              <a:t>doğuracak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şekilde</a:t>
            </a:r>
            <a:endParaRPr sz="2800" dirty="0">
              <a:latin typeface="Carlito"/>
              <a:cs typeface="Carlito"/>
            </a:endParaRPr>
          </a:p>
          <a:p>
            <a:pPr marL="12700">
              <a:lnSpc>
                <a:spcPts val="3195"/>
              </a:lnSpc>
            </a:pPr>
            <a:r>
              <a:rPr sz="2800" spc="-10" dirty="0">
                <a:latin typeface="Carlito"/>
                <a:cs typeface="Carlito"/>
              </a:rPr>
              <a:t>yürütülmez.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580" y="4674920"/>
            <a:ext cx="6991350" cy="1666482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15"/>
              </a:spcBef>
            </a:pPr>
            <a:r>
              <a:rPr sz="2800" spc="-15" dirty="0">
                <a:latin typeface="Carlito"/>
                <a:cs typeface="Carlito"/>
              </a:rPr>
              <a:t>Akran zorbalığı </a:t>
            </a:r>
            <a:r>
              <a:rPr sz="2800" spc="-5" dirty="0">
                <a:latin typeface="Carlito"/>
                <a:cs typeface="Carlito"/>
              </a:rPr>
              <a:t>sıklıkla </a:t>
            </a:r>
            <a:r>
              <a:rPr sz="2800" spc="-10" dirty="0">
                <a:latin typeface="Carlito"/>
                <a:cs typeface="Carlito"/>
              </a:rPr>
              <a:t>yaşanan </a:t>
            </a:r>
            <a:r>
              <a:rPr sz="2800" spc="-5" dirty="0">
                <a:latin typeface="Carlito"/>
                <a:cs typeface="Carlito"/>
              </a:rPr>
              <a:t>bir </a:t>
            </a:r>
            <a:r>
              <a:rPr sz="2800" spc="-40" dirty="0">
                <a:latin typeface="Carlito"/>
                <a:cs typeface="Carlito"/>
              </a:rPr>
              <a:t>durumdur.</a:t>
            </a:r>
            <a:endParaRPr sz="2800" dirty="0">
              <a:latin typeface="Carlito"/>
              <a:cs typeface="Carlito"/>
            </a:endParaRPr>
          </a:p>
          <a:p>
            <a:pPr marL="5080" algn="ctr">
              <a:lnSpc>
                <a:spcPct val="100000"/>
              </a:lnSpc>
              <a:spcBef>
                <a:spcPts val="1415"/>
              </a:spcBef>
            </a:pPr>
            <a:r>
              <a:rPr sz="2800" spc="-5" dirty="0">
                <a:latin typeface="Carlito"/>
                <a:cs typeface="Carlito"/>
              </a:rPr>
              <a:t>Bullying!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71775" y="2708910"/>
            <a:ext cx="2952369" cy="200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303" y="1552096"/>
            <a:ext cx="7332980" cy="350160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Zorbalar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80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30" dirty="0">
                <a:latin typeface="Carlito"/>
                <a:cs typeface="Carlito"/>
              </a:rPr>
              <a:t>Yetişkinlikte </a:t>
            </a:r>
            <a:r>
              <a:rPr sz="2400" spc="-5" dirty="0">
                <a:latin typeface="Carlito"/>
                <a:cs typeface="Carlito"/>
              </a:rPr>
              <a:t>suç</a:t>
            </a:r>
            <a:r>
              <a:rPr sz="2400" spc="-3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işleme.</a:t>
            </a:r>
            <a:endParaRPr sz="2400" dirty="0">
              <a:latin typeface="Carlito"/>
              <a:cs typeface="Carlito"/>
            </a:endParaRPr>
          </a:p>
          <a:p>
            <a:pPr marL="641985" lvl="1" indent="-572135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641985" algn="l"/>
                <a:tab pos="642620" algn="l"/>
              </a:tabLst>
            </a:pPr>
            <a:r>
              <a:rPr sz="2800" spc="-5" dirty="0">
                <a:solidFill>
                  <a:srgbClr val="660066"/>
                </a:solidFill>
                <a:latin typeface="Carlito"/>
                <a:cs typeface="Carlito"/>
              </a:rPr>
              <a:t>İzleyiciler</a:t>
            </a:r>
            <a:endParaRPr sz="2800" dirty="0">
              <a:latin typeface="Carlito"/>
              <a:cs typeface="Carlito"/>
            </a:endParaRPr>
          </a:p>
          <a:p>
            <a:pPr marL="756285" marR="5080" lvl="2" indent="-287020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Sıkıntı, </a:t>
            </a:r>
            <a:r>
              <a:rPr sz="2400" spc="-15" dirty="0">
                <a:latin typeface="Carlito"/>
                <a:cs typeface="Carlito"/>
              </a:rPr>
              <a:t>moral </a:t>
            </a:r>
            <a:r>
              <a:rPr sz="2400" spc="-10" dirty="0">
                <a:latin typeface="Carlito"/>
                <a:cs typeface="Carlito"/>
              </a:rPr>
              <a:t>bozukluğu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kaçınma </a:t>
            </a:r>
            <a:r>
              <a:rPr sz="2400" dirty="0">
                <a:latin typeface="Carlito"/>
                <a:cs typeface="Carlito"/>
              </a:rPr>
              <a:t>gibi  </a:t>
            </a:r>
            <a:r>
              <a:rPr sz="2400" spc="-45" dirty="0">
                <a:latin typeface="Carlito"/>
                <a:cs typeface="Carlito"/>
              </a:rPr>
              <a:t>duygular.</a:t>
            </a:r>
            <a:endParaRPr sz="2400" dirty="0">
              <a:latin typeface="Carlito"/>
              <a:cs typeface="Carlito"/>
            </a:endParaRPr>
          </a:p>
          <a:p>
            <a:pPr marL="756285" lvl="2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Sıra </a:t>
            </a:r>
            <a:r>
              <a:rPr sz="2400" dirty="0">
                <a:latin typeface="Carlito"/>
                <a:cs typeface="Carlito"/>
              </a:rPr>
              <a:t>ne </a:t>
            </a:r>
            <a:r>
              <a:rPr sz="2400" spc="-10" dirty="0">
                <a:latin typeface="Carlito"/>
                <a:cs typeface="Carlito"/>
              </a:rPr>
              <a:t>zaman </a:t>
            </a:r>
            <a:r>
              <a:rPr sz="2400" spc="-5" dirty="0">
                <a:latin typeface="Carlito"/>
                <a:cs typeface="Carlito"/>
              </a:rPr>
              <a:t>bana gelecek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kaygısı.</a:t>
            </a:r>
            <a:endParaRPr sz="2400" dirty="0">
              <a:latin typeface="Carlito"/>
              <a:cs typeface="Carlito"/>
            </a:endParaRPr>
          </a:p>
          <a:p>
            <a:pPr marL="756285" lvl="2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Güvensizlik.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1449" y="457200"/>
            <a:ext cx="5257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20" dirty="0"/>
              <a:t>Akran </a:t>
            </a:r>
            <a:r>
              <a:rPr sz="3200" spc="-15" dirty="0"/>
              <a:t>Zorbalığının</a:t>
            </a:r>
            <a:r>
              <a:rPr sz="3200" spc="-5" dirty="0"/>
              <a:t> </a:t>
            </a:r>
            <a:r>
              <a:rPr sz="3200" spc="-10" dirty="0"/>
              <a:t>Sonuçları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46303" y="1774635"/>
            <a:ext cx="7929245" cy="2624436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Akademik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sorunlar</a:t>
            </a:r>
            <a:endParaRPr sz="2800" dirty="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spcBef>
                <a:spcPts val="865"/>
              </a:spcBef>
            </a:pPr>
            <a:r>
              <a:rPr sz="2800" spc="35" dirty="0">
                <a:latin typeface="Arial"/>
                <a:cs typeface="Arial"/>
              </a:rPr>
              <a:t>–</a:t>
            </a:r>
            <a:r>
              <a:rPr sz="2800" spc="35" dirty="0">
                <a:latin typeface="Carlito"/>
                <a:cs typeface="Carlito"/>
              </a:rPr>
              <a:t>Okul </a:t>
            </a:r>
            <a:r>
              <a:rPr sz="2800" spc="-30" dirty="0">
                <a:latin typeface="Carlito"/>
                <a:cs typeface="Carlito"/>
              </a:rPr>
              <a:t>korkusu, </a:t>
            </a:r>
            <a:r>
              <a:rPr sz="2800" spc="-15" dirty="0">
                <a:latin typeface="Carlito"/>
                <a:cs typeface="Carlito"/>
              </a:rPr>
              <a:t>okulun </a:t>
            </a:r>
            <a:r>
              <a:rPr sz="2800" spc="-5" dirty="0">
                <a:latin typeface="Carlito"/>
                <a:cs typeface="Carlito"/>
              </a:rPr>
              <a:t>güvensiz, </a:t>
            </a:r>
            <a:r>
              <a:rPr sz="2800" dirty="0">
                <a:latin typeface="Carlito"/>
                <a:cs typeface="Carlito"/>
              </a:rPr>
              <a:t>mutsuz  </a:t>
            </a:r>
            <a:r>
              <a:rPr sz="2800" spc="-5" dirty="0">
                <a:latin typeface="Carlito"/>
                <a:cs typeface="Carlito"/>
              </a:rPr>
              <a:t>bir </a:t>
            </a:r>
            <a:r>
              <a:rPr sz="2800" spc="-20" dirty="0">
                <a:latin typeface="Carlito"/>
                <a:cs typeface="Carlito"/>
              </a:rPr>
              <a:t>yer </a:t>
            </a:r>
            <a:r>
              <a:rPr sz="2800" spc="-15" dirty="0">
                <a:latin typeface="Carlito"/>
                <a:cs typeface="Carlito"/>
              </a:rPr>
              <a:t>olarak</a:t>
            </a:r>
            <a:r>
              <a:rPr sz="2800" spc="-4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algılanması.</a:t>
            </a:r>
          </a:p>
          <a:p>
            <a:pPr marL="469900">
              <a:lnSpc>
                <a:spcPct val="100000"/>
              </a:lnSpc>
              <a:spcBef>
                <a:spcPts val="865"/>
              </a:spcBef>
            </a:pPr>
            <a:r>
              <a:rPr sz="2800" spc="15" dirty="0">
                <a:latin typeface="Arial"/>
                <a:cs typeface="Arial"/>
              </a:rPr>
              <a:t>–</a:t>
            </a:r>
            <a:r>
              <a:rPr sz="2800" spc="15" dirty="0">
                <a:latin typeface="Carlito"/>
                <a:cs typeface="Carlito"/>
              </a:rPr>
              <a:t>Devamsızlık</a:t>
            </a:r>
            <a:endParaRPr sz="28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865"/>
              </a:spcBef>
            </a:pPr>
            <a:r>
              <a:rPr sz="2800" spc="20" dirty="0">
                <a:latin typeface="Arial"/>
                <a:cs typeface="Arial"/>
              </a:rPr>
              <a:t>–</a:t>
            </a:r>
            <a:r>
              <a:rPr sz="2800" spc="20" dirty="0">
                <a:latin typeface="Carlito"/>
                <a:cs typeface="Carlito"/>
              </a:rPr>
              <a:t>Başarısızlık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304800"/>
            <a:ext cx="50186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Akran </a:t>
            </a:r>
            <a:r>
              <a:rPr sz="2800" spc="-10" dirty="0"/>
              <a:t>Zorbalığının</a:t>
            </a:r>
            <a:r>
              <a:rPr sz="2800" spc="-70" dirty="0"/>
              <a:t> </a:t>
            </a:r>
            <a:r>
              <a:rPr sz="2800" spc="-5" dirty="0"/>
              <a:t>Sonuçları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698512"/>
            <a:ext cx="7596505" cy="3415037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5" dirty="0">
                <a:solidFill>
                  <a:srgbClr val="6F2F9F"/>
                </a:solidFill>
                <a:latin typeface="Carlito"/>
                <a:cs typeface="Carlito"/>
              </a:rPr>
              <a:t>Sosyal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Carlito"/>
                <a:cs typeface="Carlito"/>
              </a:rPr>
              <a:t>sorunlar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solidFill>
                  <a:srgbClr val="660066"/>
                </a:solidFill>
                <a:latin typeface="Carlito"/>
                <a:cs typeface="Carlito"/>
              </a:rPr>
              <a:t>Sosyal </a:t>
            </a:r>
            <a:r>
              <a:rPr sz="2400" spc="-5" dirty="0">
                <a:solidFill>
                  <a:srgbClr val="660066"/>
                </a:solidFill>
                <a:latin typeface="Carlito"/>
                <a:cs typeface="Carlito"/>
              </a:rPr>
              <a:t>beceri</a:t>
            </a:r>
            <a:r>
              <a:rPr sz="2400" spc="-10" dirty="0">
                <a:solidFill>
                  <a:srgbClr val="660066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660066"/>
                </a:solidFill>
                <a:latin typeface="Carlito"/>
                <a:cs typeface="Carlito"/>
              </a:rPr>
              <a:t>sorunları</a:t>
            </a:r>
            <a:endParaRPr sz="24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10" dirty="0">
                <a:latin typeface="Carlito"/>
                <a:cs typeface="Carlito"/>
              </a:rPr>
              <a:t>Düşük benlik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saygısı</a:t>
            </a:r>
            <a:endParaRPr sz="20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15" dirty="0">
                <a:latin typeface="Carlito"/>
                <a:cs typeface="Carlito"/>
              </a:rPr>
              <a:t>Azalmış </a:t>
            </a:r>
            <a:r>
              <a:rPr sz="2000" spc="-20" dirty="0">
                <a:latin typeface="Carlito"/>
                <a:cs typeface="Carlito"/>
              </a:rPr>
              <a:t>kendine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güven</a:t>
            </a:r>
            <a:endParaRPr sz="20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10" dirty="0">
                <a:latin typeface="Carlito"/>
                <a:cs typeface="Carlito"/>
              </a:rPr>
              <a:t>Olumsuz </a:t>
            </a:r>
            <a:r>
              <a:rPr sz="2000" spc="-20" dirty="0">
                <a:latin typeface="Carlito"/>
                <a:cs typeface="Carlito"/>
              </a:rPr>
              <a:t>kendilik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algısı</a:t>
            </a:r>
            <a:endParaRPr sz="20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10" dirty="0">
                <a:latin typeface="Carlito"/>
                <a:cs typeface="Carlito"/>
              </a:rPr>
              <a:t>Arkadaşlığı </a:t>
            </a:r>
            <a:r>
              <a:rPr sz="2000" spc="-20" dirty="0">
                <a:latin typeface="Carlito"/>
                <a:cs typeface="Carlito"/>
              </a:rPr>
              <a:t>tarafından </a:t>
            </a:r>
            <a:r>
              <a:rPr sz="2000" spc="-5" dirty="0">
                <a:latin typeface="Carlito"/>
                <a:cs typeface="Carlito"/>
              </a:rPr>
              <a:t>ihmal </a:t>
            </a:r>
            <a:r>
              <a:rPr sz="2000" spc="-10" dirty="0">
                <a:latin typeface="Carlito"/>
                <a:cs typeface="Carlito"/>
              </a:rPr>
              <a:t>edildiği</a:t>
            </a:r>
            <a:r>
              <a:rPr sz="2000" spc="12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duygusu</a:t>
            </a:r>
            <a:endParaRPr sz="20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10" dirty="0">
                <a:latin typeface="Carlito"/>
                <a:cs typeface="Carlito"/>
              </a:rPr>
              <a:t>Güvensizlik </a:t>
            </a:r>
            <a:r>
              <a:rPr sz="2000" spc="-20" dirty="0">
                <a:latin typeface="Carlito"/>
                <a:cs typeface="Carlito"/>
              </a:rPr>
              <a:t>ve </a:t>
            </a:r>
            <a:r>
              <a:rPr sz="2000" spc="-5" dirty="0">
                <a:latin typeface="Carlito"/>
                <a:cs typeface="Carlito"/>
              </a:rPr>
              <a:t>içine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kapanıklık</a:t>
            </a:r>
            <a:endParaRPr sz="20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6335" algn="l"/>
              </a:tabLst>
            </a:pPr>
            <a:r>
              <a:rPr sz="2000" spc="-15" dirty="0">
                <a:latin typeface="Carlito"/>
                <a:cs typeface="Carlito"/>
              </a:rPr>
              <a:t>Utangaçlık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5205" y="182245"/>
          <a:ext cx="7920990" cy="6527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990"/>
              </a:tblGrid>
              <a:tr h="705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Zorbalık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yapan</a:t>
                      </a:r>
                      <a:r>
                        <a:rPr sz="32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öğrenciler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solidFill>
                      <a:srgbClr val="8063A1"/>
                    </a:solidFill>
                  </a:tcPr>
                </a:tc>
              </a:tr>
              <a:tr h="4526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Genellikle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benlik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saygısı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normal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ya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da normalin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35" dirty="0">
                          <a:latin typeface="Carlito"/>
                          <a:cs typeface="Carlito"/>
                        </a:rPr>
                        <a:t>üstüdür.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10629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2.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Saldırganlığın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çatışmanın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yoğun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olduğu ailelerden  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gelmektelerdir.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2457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3. Erişkin yaşlarına gelindiğinde bu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çocukların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yarısından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çoğu  suça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eğilim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35" dirty="0">
                          <a:latin typeface="Carlito"/>
                          <a:cs typeface="Carlito"/>
                        </a:rPr>
                        <a:t>gösterir.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4963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4. Empati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kurma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yeteneğinden</a:t>
                      </a:r>
                      <a:r>
                        <a:rPr sz="24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35" dirty="0">
                          <a:latin typeface="Carlito"/>
                          <a:cs typeface="Carlito"/>
                        </a:rPr>
                        <a:t>yoksundur.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5.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Duygusal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izolasyonu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0" dirty="0">
                          <a:latin typeface="Carlito"/>
                          <a:cs typeface="Carlito"/>
                        </a:rPr>
                        <a:t>vardır.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6.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Ailede model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olarak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görebileceği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erişkinler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arasında</a:t>
                      </a:r>
                      <a:r>
                        <a:rPr sz="240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istismar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40" dirty="0">
                          <a:latin typeface="Carlito"/>
                          <a:cs typeface="Carlito"/>
                        </a:rPr>
                        <a:t>yaygındır.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marL="91440" marR="5575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7.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Sosyal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becerilerde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ilişki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kurma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biçimlerinde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yetersizlik  </a:t>
                      </a:r>
                      <a:r>
                        <a:rPr sz="2400" spc="-50" dirty="0">
                          <a:latin typeface="Carlito"/>
                          <a:cs typeface="Carlito"/>
                        </a:rPr>
                        <a:t>vardır.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822985">
                <a:tc>
                  <a:txBody>
                    <a:bodyPr/>
                    <a:lstStyle/>
                    <a:p>
                      <a:pPr marL="91440" marR="6908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8.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Saldırgan ve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dürtüsel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mizaca </a:t>
                      </a:r>
                      <a:r>
                        <a:rPr sz="2400" spc="-30" dirty="0">
                          <a:latin typeface="Carlito"/>
                          <a:cs typeface="Carlito"/>
                        </a:rPr>
                        <a:t>sahiptir,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erkeklerde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fiziksel 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üstünlük de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eşlik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0" dirty="0">
                          <a:latin typeface="Carlito"/>
                          <a:cs typeface="Carlito"/>
                        </a:rPr>
                        <a:t>eder.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7214" y="686308"/>
          <a:ext cx="7920990" cy="55129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990"/>
              </a:tblGrid>
              <a:tr h="705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Zorbalığa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mağruz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kalan</a:t>
                      </a:r>
                      <a:r>
                        <a:rPr sz="3200" b="1" spc="-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öğrenciler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solidFill>
                      <a:srgbClr val="8063A1"/>
                    </a:solidFill>
                  </a:tcPr>
                </a:tc>
              </a:tr>
              <a:tr h="4526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1. Güvensiz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ve kendini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koruyamayan,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pasif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boyun</a:t>
                      </a:r>
                      <a:r>
                        <a:rPr sz="2400" spc="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eğicilerdir.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002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2.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Utangaç ve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içine</a:t>
                      </a:r>
                      <a:r>
                        <a:rPr sz="24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kapanıklardır.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rlito"/>
                          <a:cs typeface="Carlito"/>
                        </a:rPr>
                        <a:t>3. </a:t>
                      </a:r>
                      <a:r>
                        <a:rPr sz="2400" spc="-35" dirty="0">
                          <a:latin typeface="Carlito"/>
                          <a:cs typeface="Carlito"/>
                        </a:rPr>
                        <a:t>Yakın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arkadaşları </a:t>
                      </a:r>
                      <a:r>
                        <a:rPr sz="2400" spc="-40" dirty="0">
                          <a:latin typeface="Carlito"/>
                          <a:cs typeface="Carlito"/>
                        </a:rPr>
                        <a:t>yoktur.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49631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4.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Genellikle aşırı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koruyucu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ailelerin</a:t>
                      </a:r>
                      <a:r>
                        <a:rPr sz="24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30" dirty="0">
                          <a:latin typeface="Carlito"/>
                          <a:cs typeface="Carlito"/>
                        </a:rPr>
                        <a:t>çocuğudur.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5.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Farklı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ırk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ya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da etnik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grup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üyesi</a:t>
                      </a:r>
                      <a:r>
                        <a:rPr sz="24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30" dirty="0">
                          <a:latin typeface="Carlito"/>
                          <a:cs typeface="Carlito"/>
                        </a:rPr>
                        <a:t>olabilir.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693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6.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Farklı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özelliklere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sahip </a:t>
                      </a:r>
                      <a:r>
                        <a:rPr sz="2400" spc="-30" dirty="0">
                          <a:latin typeface="Carlito"/>
                          <a:cs typeface="Carlito"/>
                        </a:rPr>
                        <a:t>olabilir,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kekemelik</a:t>
                      </a:r>
                      <a:r>
                        <a:rPr sz="24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gibi.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6930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7.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Özel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öğrenme gereksinimi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ya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da engeli</a:t>
                      </a:r>
                      <a:r>
                        <a:rPr sz="24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30" dirty="0">
                          <a:latin typeface="Carlito"/>
                          <a:cs typeface="Carlito"/>
                        </a:rPr>
                        <a:t>olabilir.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6931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8.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Pahalı </a:t>
                      </a:r>
                      <a:r>
                        <a:rPr sz="2400" spc="-20" dirty="0">
                          <a:latin typeface="Carlito"/>
                          <a:cs typeface="Carlito"/>
                        </a:rPr>
                        <a:t>eşyalara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sahip </a:t>
                      </a:r>
                      <a:r>
                        <a:rPr sz="2400" spc="-30" dirty="0">
                          <a:latin typeface="Carlito"/>
                          <a:cs typeface="Carlito"/>
                        </a:rPr>
                        <a:t>olabilir,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son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model cep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telefonu</a:t>
                      </a:r>
                      <a:r>
                        <a:rPr sz="24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gibi.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7214" y="1406397"/>
          <a:ext cx="7920990" cy="48539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990"/>
              </a:tblGrid>
              <a:tr h="763142">
                <a:tc>
                  <a:txBody>
                    <a:bodyPr/>
                    <a:lstStyle/>
                    <a:p>
                      <a:pPr marL="6724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Zorba/Mağdurlar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–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Kışkırtıcı</a:t>
                      </a:r>
                      <a:r>
                        <a:rPr sz="32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Öğrenciler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solidFill>
                      <a:srgbClr val="8063A1"/>
                    </a:solidFill>
                  </a:tcPr>
                </a:tc>
              </a:tr>
              <a:tr h="1016635">
                <a:tc>
                  <a:txBody>
                    <a:bodyPr/>
                    <a:lstStyle/>
                    <a:p>
                      <a:pPr marL="91440" marR="9194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Akran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istismarına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uğradığında uygun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olmayan 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şekilde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karşılık</a:t>
                      </a:r>
                      <a:r>
                        <a:rPr sz="280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55" dirty="0">
                          <a:latin typeface="Carlito"/>
                          <a:cs typeface="Carlito"/>
                        </a:rPr>
                        <a:t>verir.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1440" marR="5016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2. Aşırı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hareketli,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huzursuz, dikkatsiz,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sıkıntı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yaratıcı 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özellikleri </a:t>
                      </a:r>
                      <a:r>
                        <a:rPr sz="2800" spc="-60" dirty="0">
                          <a:latin typeface="Carlito"/>
                          <a:cs typeface="Carlito"/>
                        </a:rPr>
                        <a:t>vardır.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1440" marR="83629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3.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Öğretmen dahil diğer yetişkinler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tarafından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da  onaylanmaz.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944867">
                <a:tc>
                  <a:txBody>
                    <a:bodyPr/>
                    <a:lstStyle/>
                    <a:p>
                      <a:pPr marL="91440" marR="9150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4.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Kendinden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güçsüz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öğrencilere zorbalık yapma  </a:t>
                      </a:r>
                      <a:r>
                        <a:rPr sz="2800" spc="-30" dirty="0">
                          <a:latin typeface="Carlito"/>
                          <a:cs typeface="Carlito"/>
                        </a:rPr>
                        <a:t>eğilimdelerdir.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7214" y="1046352"/>
          <a:ext cx="7920990" cy="5145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990"/>
              </a:tblGrid>
              <a:tr h="76314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Zorbalığın </a:t>
                      </a:r>
                      <a:r>
                        <a:rPr sz="3200" b="1" spc="-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Yol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Açtığı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Ruhsal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Sorunlar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solidFill>
                      <a:srgbClr val="8063A1"/>
                    </a:solidFill>
                  </a:tcPr>
                </a:tc>
              </a:tr>
              <a:tr h="1016634">
                <a:tc>
                  <a:txBody>
                    <a:bodyPr/>
                    <a:lstStyle/>
                    <a:p>
                      <a:pPr marL="91440" marR="5848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2800" spc="-60" dirty="0">
                          <a:latin typeface="Carlito"/>
                          <a:cs typeface="Carlito"/>
                        </a:rPr>
                        <a:t>Var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olan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sorunların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daha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çok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artması, </a:t>
                      </a:r>
                      <a:r>
                        <a:rPr sz="2800" spc="-25" dirty="0">
                          <a:latin typeface="Carlito"/>
                          <a:cs typeface="Carlito"/>
                        </a:rPr>
                        <a:t>kekemelik 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gibi.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60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2.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Uyku</a:t>
                      </a:r>
                      <a:r>
                        <a:rPr sz="2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sorunları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56108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3. Gece alt</a:t>
                      </a:r>
                      <a:r>
                        <a:rPr sz="2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ıslatma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60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4.Depresyon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5609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5.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Somatik</a:t>
                      </a:r>
                      <a:r>
                        <a:rPr sz="2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yakınmalar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610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6.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Okul</a:t>
                      </a:r>
                      <a:r>
                        <a:rPr sz="2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fobisi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56099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7.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İntihar düşünceleri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ve</a:t>
                      </a:r>
                      <a:r>
                        <a:rPr sz="2800" spc="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girişimi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7214" y="326263"/>
          <a:ext cx="7920990" cy="6863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990"/>
              </a:tblGrid>
              <a:tr h="660780">
                <a:tc>
                  <a:txBody>
                    <a:bodyPr/>
                    <a:lstStyle/>
                    <a:p>
                      <a:pPr marL="6508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Zorbalığın </a:t>
                      </a:r>
                      <a:r>
                        <a:rPr sz="3200" b="1" spc="-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Yol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Açtığı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Akademik</a:t>
                      </a: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Sorunlar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solidFill>
                      <a:srgbClr val="8063A1"/>
                    </a:solidFill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Ders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başarısında</a:t>
                      </a:r>
                      <a:r>
                        <a:rPr sz="2800" spc="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düşme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2. </a:t>
                      </a:r>
                      <a:r>
                        <a:rPr sz="2800" spc="-25" dirty="0">
                          <a:latin typeface="Carlito"/>
                          <a:cs typeface="Carlito"/>
                        </a:rPr>
                        <a:t>Konsantrasyon</a:t>
                      </a:r>
                      <a:r>
                        <a:rPr sz="2800" spc="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25" dirty="0">
                          <a:latin typeface="Carlito"/>
                          <a:cs typeface="Carlito"/>
                        </a:rPr>
                        <a:t>kaybı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3.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Ders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içi</a:t>
                      </a:r>
                      <a:r>
                        <a:rPr sz="2800" spc="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uyumsuzluk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118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4.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Okul</a:t>
                      </a:r>
                      <a:r>
                        <a:rPr sz="280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reddi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Zorbalığın </a:t>
                      </a:r>
                      <a:r>
                        <a:rPr sz="3200" b="1" spc="-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Yol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Açtığı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Sosyal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Beceri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Sorunları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solidFill>
                      <a:srgbClr val="8063A1"/>
                    </a:solidFill>
                  </a:tcPr>
                </a:tc>
              </a:tr>
              <a:tr h="5547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1.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Düşük benlik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saygısı ve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azalmış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kendine</a:t>
                      </a:r>
                      <a:r>
                        <a:rPr sz="2800" spc="1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güven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560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2.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Olumsuz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kendilik</a:t>
                      </a:r>
                      <a:r>
                        <a:rPr sz="2800" spc="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algısı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60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3.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Arkadaşları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tarafından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ihmal edildiği</a:t>
                      </a:r>
                      <a:r>
                        <a:rPr sz="2800" spc="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duygusu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  <a:tr h="5610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4.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Güvensizlik </a:t>
                      </a:r>
                      <a:r>
                        <a:rPr sz="2800" spc="-20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2800" spc="-5" dirty="0">
                          <a:latin typeface="Carlito"/>
                          <a:cs typeface="Carlito"/>
                        </a:rPr>
                        <a:t>içine</a:t>
                      </a:r>
                      <a:r>
                        <a:rPr sz="280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kapanıklık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</a:tr>
              <a:tr h="56099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5.</a:t>
                      </a:r>
                      <a:r>
                        <a:rPr sz="2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5" dirty="0">
                          <a:latin typeface="Carlito"/>
                          <a:cs typeface="Carlito"/>
                        </a:rPr>
                        <a:t>Utangaçlık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12700">
                      <a:solidFill>
                        <a:srgbClr val="8063A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008" y="1763967"/>
            <a:ext cx="5662295" cy="178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3880" marR="5080" indent="-551815">
              <a:lnSpc>
                <a:spcPct val="120000"/>
              </a:lnSpc>
              <a:spcBef>
                <a:spcPts val="100"/>
              </a:spcBef>
            </a:pPr>
            <a:r>
              <a:rPr sz="4800" spc="-25" dirty="0">
                <a:solidFill>
                  <a:srgbClr val="660066"/>
                </a:solidFill>
              </a:rPr>
              <a:t>Akran </a:t>
            </a:r>
            <a:r>
              <a:rPr sz="4800" spc="-15" dirty="0">
                <a:solidFill>
                  <a:srgbClr val="660066"/>
                </a:solidFill>
              </a:rPr>
              <a:t>Zorbalığına </a:t>
            </a:r>
            <a:r>
              <a:rPr sz="4800" spc="-35" dirty="0">
                <a:solidFill>
                  <a:srgbClr val="660066"/>
                </a:solidFill>
              </a:rPr>
              <a:t>Karşı  </a:t>
            </a:r>
            <a:r>
              <a:rPr sz="4800" spc="-15" dirty="0">
                <a:solidFill>
                  <a:srgbClr val="660066"/>
                </a:solidFill>
              </a:rPr>
              <a:t>Koruyucu</a:t>
            </a:r>
            <a:r>
              <a:rPr sz="4800" spc="-5" dirty="0">
                <a:solidFill>
                  <a:srgbClr val="660066"/>
                </a:solidFill>
              </a:rPr>
              <a:t> Önlemler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6444234" y="3645027"/>
            <a:ext cx="1828800" cy="2221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0567" y="304800"/>
            <a:ext cx="524891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660066"/>
                </a:solidFill>
              </a:rPr>
              <a:t>Önleme</a:t>
            </a:r>
            <a:r>
              <a:rPr sz="4400" spc="-70" dirty="0">
                <a:solidFill>
                  <a:srgbClr val="660066"/>
                </a:solidFill>
              </a:rPr>
              <a:t> </a:t>
            </a:r>
            <a:r>
              <a:rPr sz="4400" spc="-5" dirty="0">
                <a:solidFill>
                  <a:srgbClr val="660066"/>
                </a:solidFill>
              </a:rPr>
              <a:t>Çalışmaları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461008" y="1820367"/>
            <a:ext cx="6808470" cy="27257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Görmezden </a:t>
            </a:r>
            <a:r>
              <a:rPr sz="2800" spc="-10" dirty="0">
                <a:latin typeface="Carlito"/>
                <a:cs typeface="Carlito"/>
              </a:rPr>
              <a:t>gelmek </a:t>
            </a:r>
            <a:r>
              <a:rPr sz="2800" spc="-20" dirty="0">
                <a:latin typeface="Carlito"/>
                <a:cs typeface="Carlito"/>
              </a:rPr>
              <a:t>zorbalık  </a:t>
            </a:r>
            <a:r>
              <a:rPr sz="2800" spc="-10" dirty="0">
                <a:latin typeface="Carlito"/>
                <a:cs typeface="Carlito"/>
              </a:rPr>
              <a:t>olaylarını </a:t>
            </a:r>
            <a:r>
              <a:rPr sz="2800" spc="-20" dirty="0">
                <a:latin typeface="Carlito"/>
                <a:cs typeface="Carlito"/>
              </a:rPr>
              <a:t>arttıracak </a:t>
            </a:r>
            <a:r>
              <a:rPr sz="2800" spc="-25" dirty="0">
                <a:latin typeface="Carlito"/>
                <a:cs typeface="Carlito"/>
              </a:rPr>
              <a:t>ve  </a:t>
            </a:r>
            <a:r>
              <a:rPr sz="2800" spc="-10" dirty="0">
                <a:latin typeface="Carlito"/>
                <a:cs typeface="Carlito"/>
              </a:rPr>
              <a:t>sonuçlarının </a:t>
            </a:r>
            <a:r>
              <a:rPr sz="2800" spc="-30" dirty="0">
                <a:latin typeface="Carlito"/>
                <a:cs typeface="Carlito"/>
              </a:rPr>
              <a:t>yarattığı </a:t>
            </a:r>
            <a:r>
              <a:rPr sz="2800" spc="-10" dirty="0">
                <a:latin typeface="Carlito"/>
                <a:cs typeface="Carlito"/>
              </a:rPr>
              <a:t>olumsuz  </a:t>
            </a:r>
            <a:r>
              <a:rPr sz="2800" spc="-15" dirty="0">
                <a:latin typeface="Carlito"/>
                <a:cs typeface="Carlito"/>
              </a:rPr>
              <a:t>etkilere </a:t>
            </a:r>
            <a:r>
              <a:rPr sz="2800" spc="-20" dirty="0">
                <a:latin typeface="Carlito"/>
                <a:cs typeface="Carlito"/>
              </a:rPr>
              <a:t>seyirci kalmak </a:t>
            </a:r>
            <a:r>
              <a:rPr sz="2800" spc="-5" dirty="0">
                <a:latin typeface="Carlito"/>
                <a:cs typeface="Carlito"/>
              </a:rPr>
              <a:t>anlamına  </a:t>
            </a:r>
            <a:r>
              <a:rPr sz="2800" spc="-50" dirty="0">
                <a:latin typeface="Carlito"/>
                <a:cs typeface="Carlito"/>
              </a:rPr>
              <a:t>gelecektir.</a:t>
            </a:r>
            <a:endParaRPr sz="2800" dirty="0">
              <a:latin typeface="Carlito"/>
              <a:cs typeface="Carlito"/>
            </a:endParaRPr>
          </a:p>
          <a:p>
            <a:pPr marL="240665" marR="47625" indent="-2286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65" dirty="0">
                <a:solidFill>
                  <a:srgbClr val="C0504D"/>
                </a:solidFill>
                <a:latin typeface="Carlito"/>
                <a:cs typeface="Carlito"/>
              </a:rPr>
              <a:t>Birey</a:t>
            </a:r>
            <a:r>
              <a:rPr sz="2800" spc="-65" dirty="0">
                <a:latin typeface="Carlito"/>
                <a:cs typeface="Carlito"/>
              </a:rPr>
              <a:t>,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aile </a:t>
            </a:r>
            <a:r>
              <a:rPr sz="2800" spc="-25" dirty="0">
                <a:latin typeface="Carlito"/>
                <a:cs typeface="Carlito"/>
              </a:rPr>
              <a:t>ve </a:t>
            </a: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2800" spc="-15" dirty="0">
                <a:latin typeface="Carlito"/>
                <a:cs typeface="Carlito"/>
              </a:rPr>
              <a:t>düzeyinde </a:t>
            </a:r>
            <a:r>
              <a:rPr sz="2800" spc="-5" dirty="0">
                <a:latin typeface="Carlito"/>
                <a:cs typeface="Carlito"/>
              </a:rPr>
              <a:t>ele  </a:t>
            </a:r>
            <a:r>
              <a:rPr sz="2800" spc="-40" dirty="0">
                <a:latin typeface="Carlito"/>
                <a:cs typeface="Carlito"/>
              </a:rPr>
              <a:t>alınmalıdır.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8266" y="3153477"/>
            <a:ext cx="923622" cy="1194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48266" y="4953651"/>
            <a:ext cx="923622" cy="1194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32453" y="594486"/>
            <a:ext cx="18783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000000"/>
                </a:solidFill>
                <a:latin typeface="Times New Roman"/>
                <a:cs typeface="Times New Roman"/>
              </a:rPr>
              <a:t>Saldırganlık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2890" y="2606497"/>
            <a:ext cx="9988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Times New Roman"/>
                <a:cs typeface="Times New Roman"/>
              </a:rPr>
              <a:t>Şi</a:t>
            </a:r>
            <a:r>
              <a:rPr sz="3000" spc="-10" dirty="0">
                <a:latin typeface="Times New Roman"/>
                <a:cs typeface="Times New Roman"/>
              </a:rPr>
              <a:t>d</a:t>
            </a:r>
            <a:r>
              <a:rPr sz="3000" dirty="0">
                <a:latin typeface="Times New Roman"/>
                <a:cs typeface="Times New Roman"/>
              </a:rPr>
              <a:t>det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106" y="4342891"/>
            <a:ext cx="7846695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184275" marR="5080" indent="-117221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Times New Roman"/>
                <a:cs typeface="Times New Roman"/>
              </a:rPr>
              <a:t>(Basında izlediğimiz, okuduğumuz okulda şiddet haberleri, haberlerin  </a:t>
            </a:r>
            <a:r>
              <a:rPr sz="2200" spc="-10" dirty="0">
                <a:latin typeface="Times New Roman"/>
                <a:cs typeface="Times New Roman"/>
              </a:rPr>
              <a:t>gösterilme </a:t>
            </a:r>
            <a:r>
              <a:rPr sz="2200" spc="-5" dirty="0">
                <a:latin typeface="Times New Roman"/>
                <a:cs typeface="Times New Roman"/>
              </a:rPr>
              <a:t>biçimi, kanıksanması,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normalleşmesi)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7653" y="6027216"/>
            <a:ext cx="249110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Times New Roman"/>
                <a:cs typeface="Times New Roman"/>
              </a:rPr>
              <a:t>Akran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Zorbalığı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76257" y="1209234"/>
            <a:ext cx="923622" cy="1194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1828800"/>
            <a:ext cx="7928609" cy="29815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marR="123825" indent="-342900">
              <a:lnSpc>
                <a:spcPct val="90000"/>
              </a:lnSpc>
              <a:spcBef>
                <a:spcPts val="6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Önleme </a:t>
            </a:r>
            <a:r>
              <a:rPr sz="2800" spc="-15" dirty="0">
                <a:latin typeface="Carlito"/>
                <a:cs typeface="Carlito"/>
              </a:rPr>
              <a:t>programının </a:t>
            </a:r>
            <a:r>
              <a:rPr sz="2800" spc="-25" dirty="0">
                <a:latin typeface="Carlito"/>
                <a:cs typeface="Carlito"/>
              </a:rPr>
              <a:t>herkes  </a:t>
            </a:r>
            <a:r>
              <a:rPr sz="2800" spc="-20" dirty="0">
                <a:latin typeface="Carlito"/>
                <a:cs typeface="Carlito"/>
              </a:rPr>
              <a:t>tarafından </a:t>
            </a:r>
            <a:r>
              <a:rPr sz="2800" dirty="0">
                <a:latin typeface="Carlito"/>
                <a:cs typeface="Carlito"/>
              </a:rPr>
              <a:t>anlaşılabilecek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açık </a:t>
            </a: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ve 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somut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hedefleri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50" dirty="0">
                <a:latin typeface="Carlito"/>
                <a:cs typeface="Carlito"/>
              </a:rPr>
              <a:t>olmalıdır.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ts val="5020"/>
              </a:lnSpc>
              <a:spcBef>
                <a:spcPts val="224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Okul </a:t>
            </a:r>
            <a:r>
              <a:rPr sz="2800" spc="-10" dirty="0">
                <a:latin typeface="Carlito"/>
                <a:cs typeface="Carlito"/>
              </a:rPr>
              <a:t>personeli, veliler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30" dirty="0">
                <a:latin typeface="Carlito"/>
                <a:cs typeface="Carlito"/>
              </a:rPr>
              <a:t>ve</a:t>
            </a:r>
            <a:endParaRPr sz="2800">
              <a:latin typeface="Carlito"/>
              <a:cs typeface="Carlito"/>
            </a:endParaRPr>
          </a:p>
          <a:p>
            <a:pPr marL="355600" marR="5080">
              <a:lnSpc>
                <a:spcPct val="90000"/>
              </a:lnSpc>
              <a:spcBef>
                <a:spcPts val="265"/>
              </a:spcBef>
            </a:pPr>
            <a:r>
              <a:rPr sz="2800" spc="-5" dirty="0">
                <a:latin typeface="Carlito"/>
                <a:cs typeface="Carlito"/>
              </a:rPr>
              <a:t>öğrenciler </a:t>
            </a:r>
            <a:r>
              <a:rPr sz="2800" spc="-10" dirty="0">
                <a:latin typeface="Carlito"/>
                <a:cs typeface="Carlito"/>
              </a:rPr>
              <a:t>arasında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farkındalık  </a:t>
            </a:r>
            <a:r>
              <a:rPr sz="2800" dirty="0">
                <a:latin typeface="Carlito"/>
                <a:cs typeface="Carlito"/>
              </a:rPr>
              <a:t>artırılmalı </a:t>
            </a:r>
            <a:r>
              <a:rPr sz="2800" spc="-25" dirty="0">
                <a:latin typeface="Carlito"/>
                <a:cs typeface="Carlito"/>
              </a:rPr>
              <a:t>ve </a:t>
            </a:r>
            <a:r>
              <a:rPr sz="2800" spc="-35" dirty="0">
                <a:latin typeface="Carlito"/>
                <a:cs typeface="Carlito"/>
              </a:rPr>
              <a:t>konuya karşı  </a:t>
            </a:r>
            <a:r>
              <a:rPr sz="2800" spc="-5" dirty="0">
                <a:latin typeface="Carlito"/>
                <a:cs typeface="Carlito"/>
              </a:rPr>
              <a:t>beklenen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duyarlılık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saplanmalıdır.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381000"/>
            <a:ext cx="6705599" cy="1562607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3188335" algn="ctr">
              <a:lnSpc>
                <a:spcPts val="3890"/>
              </a:lnSpc>
              <a:spcBef>
                <a:spcPts val="585"/>
              </a:spcBef>
            </a:pPr>
            <a:r>
              <a:rPr sz="2800" spc="-20" dirty="0"/>
              <a:t>Okul </a:t>
            </a:r>
            <a:r>
              <a:rPr sz="2800" spc="-10" dirty="0"/>
              <a:t>yönetiminin,  personelinin, öğretmenlerin, öğrenci</a:t>
            </a:r>
            <a:r>
              <a:rPr sz="2800" spc="-114" dirty="0"/>
              <a:t> </a:t>
            </a:r>
            <a:r>
              <a:rPr sz="2800" spc="-20" dirty="0"/>
              <a:t>ve</a:t>
            </a:r>
          </a:p>
          <a:p>
            <a:pPr marL="1449705">
              <a:lnSpc>
                <a:spcPts val="3829"/>
              </a:lnSpc>
            </a:pPr>
            <a:r>
              <a:rPr sz="2800" spc="-5" dirty="0"/>
              <a:t>velilerin </a:t>
            </a:r>
            <a:r>
              <a:rPr sz="2800" spc="-10" dirty="0"/>
              <a:t>temel</a:t>
            </a:r>
            <a:r>
              <a:rPr sz="2800" spc="-65" dirty="0"/>
              <a:t> </a:t>
            </a:r>
            <a:r>
              <a:rPr sz="2800" spc="-10" dirty="0"/>
              <a:t>hedefleri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2" y="2057400"/>
            <a:ext cx="7740015" cy="3686649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Zorbalık </a:t>
            </a:r>
            <a:r>
              <a:rPr sz="2400" spc="-20" dirty="0">
                <a:latin typeface="Carlito"/>
                <a:cs typeface="Carlito"/>
              </a:rPr>
              <a:t>konusunda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farkındalığın</a:t>
            </a:r>
            <a:r>
              <a:rPr sz="2400" spc="12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arttırılması,</a:t>
            </a:r>
            <a:endParaRPr sz="2400" dirty="0">
              <a:latin typeface="Carlito"/>
              <a:cs typeface="Carlito"/>
            </a:endParaRPr>
          </a:p>
          <a:p>
            <a:pPr marL="355600" marR="6985" indent="-342900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Mağdur </a:t>
            </a:r>
            <a:r>
              <a:rPr sz="2400" spc="-15" dirty="0">
                <a:latin typeface="Carlito"/>
                <a:cs typeface="Carlito"/>
              </a:rPr>
              <a:t>öğrencilere </a:t>
            </a:r>
            <a:r>
              <a:rPr sz="2400" spc="-20" dirty="0">
                <a:latin typeface="Carlito"/>
                <a:cs typeface="Carlito"/>
              </a:rPr>
              <a:t>destek </a:t>
            </a:r>
            <a:r>
              <a:rPr sz="2400" spc="-10" dirty="0">
                <a:latin typeface="Carlito"/>
                <a:cs typeface="Carlito"/>
              </a:rPr>
              <a:t>olmak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zorbalığa </a:t>
            </a:r>
            <a:r>
              <a:rPr sz="2400" spc="-25" dirty="0">
                <a:solidFill>
                  <a:srgbClr val="C0504D"/>
                </a:solidFill>
                <a:latin typeface="Carlito"/>
                <a:cs typeface="Carlito"/>
              </a:rPr>
              <a:t>karşı 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bir düşünce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biçimi </a:t>
            </a:r>
            <a:r>
              <a:rPr sz="2400" spc="-15" dirty="0">
                <a:latin typeface="Carlito"/>
                <a:cs typeface="Carlito"/>
              </a:rPr>
              <a:t>geliştirip, </a:t>
            </a:r>
            <a:r>
              <a:rPr sz="2400" spc="-10" dirty="0">
                <a:latin typeface="Carlito"/>
                <a:cs typeface="Carlito"/>
              </a:rPr>
              <a:t>benimsemelerine  </a:t>
            </a:r>
            <a:r>
              <a:rPr sz="2400" spc="-20" dirty="0">
                <a:latin typeface="Carlito"/>
                <a:cs typeface="Carlito"/>
              </a:rPr>
              <a:t>yardımcı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olunması,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Başarıyı </a:t>
            </a:r>
            <a:r>
              <a:rPr sz="2400" spc="-15" dirty="0">
                <a:latin typeface="Carlito"/>
                <a:cs typeface="Carlito"/>
              </a:rPr>
              <a:t>etkileyen </a:t>
            </a:r>
            <a:r>
              <a:rPr sz="2400" spc="-10" dirty="0">
                <a:latin typeface="Carlito"/>
                <a:cs typeface="Carlito"/>
              </a:rPr>
              <a:t>devamsızlık, </a:t>
            </a:r>
            <a:r>
              <a:rPr sz="2400" spc="-15" dirty="0">
                <a:latin typeface="Carlito"/>
                <a:cs typeface="Carlito"/>
              </a:rPr>
              <a:t>okuldan </a:t>
            </a:r>
            <a:r>
              <a:rPr sz="2400" spc="-10" dirty="0">
                <a:latin typeface="Carlito"/>
                <a:cs typeface="Carlito"/>
              </a:rPr>
              <a:t>kaçma, </a:t>
            </a:r>
            <a:r>
              <a:rPr sz="2400" spc="-15" dirty="0">
                <a:latin typeface="Carlito"/>
                <a:cs typeface="Carlito"/>
              </a:rPr>
              <a:t>çete  </a:t>
            </a:r>
            <a:r>
              <a:rPr sz="2400" spc="-10" dirty="0">
                <a:latin typeface="Carlito"/>
                <a:cs typeface="Carlito"/>
              </a:rPr>
              <a:t>oluşturma, şiddet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diğer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davranış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sorunları </a:t>
            </a:r>
            <a:r>
              <a:rPr sz="2400" spc="-5" dirty="0">
                <a:latin typeface="Carlito"/>
                <a:cs typeface="Carlito"/>
              </a:rPr>
              <a:t>gibi  </a:t>
            </a:r>
            <a:r>
              <a:rPr sz="2400" spc="-10" dirty="0">
                <a:latin typeface="Carlito"/>
                <a:cs typeface="Carlito"/>
              </a:rPr>
              <a:t>durumların </a:t>
            </a:r>
            <a:r>
              <a:rPr sz="2400" spc="-30" dirty="0">
                <a:solidFill>
                  <a:srgbClr val="C0504D"/>
                </a:solidFill>
                <a:latin typeface="Carlito"/>
                <a:cs typeface="Carlito"/>
              </a:rPr>
              <a:t>ortaya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çıkmasının</a:t>
            </a:r>
            <a:r>
              <a:rPr sz="2400" spc="1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önlenmesi</a:t>
            </a:r>
            <a:r>
              <a:rPr sz="2400" spc="-5" dirty="0">
                <a:latin typeface="Carlito"/>
                <a:cs typeface="Carlito"/>
              </a:rPr>
              <a:t>,</a:t>
            </a:r>
            <a:endParaRPr sz="2400" dirty="0">
              <a:latin typeface="Carlito"/>
              <a:cs typeface="Carlito"/>
            </a:endParaRPr>
          </a:p>
          <a:p>
            <a:pPr marL="355600" marR="972185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İntihar </a:t>
            </a:r>
            <a:r>
              <a:rPr sz="2400" spc="-5" dirty="0">
                <a:latin typeface="Carlito"/>
                <a:cs typeface="Carlito"/>
              </a:rPr>
              <a:t>gibi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5" dirty="0">
                <a:latin typeface="Carlito"/>
                <a:cs typeface="Carlito"/>
              </a:rPr>
              <a:t>açısından tüm </a:t>
            </a:r>
            <a:r>
              <a:rPr sz="2400" spc="-10" dirty="0">
                <a:latin typeface="Carlito"/>
                <a:cs typeface="Carlito"/>
              </a:rPr>
              <a:t>öğrencileri de  etkileyecek olumsuzlukları </a:t>
            </a:r>
            <a:r>
              <a:rPr sz="2400" spc="-30" dirty="0">
                <a:solidFill>
                  <a:srgbClr val="C0504D"/>
                </a:solidFill>
                <a:latin typeface="Carlito"/>
                <a:cs typeface="Carlito"/>
              </a:rPr>
              <a:t>ortaya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çıkmadan 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önlenmesi,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381000"/>
            <a:ext cx="7317105" cy="15621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3188335">
              <a:lnSpc>
                <a:spcPts val="3890"/>
              </a:lnSpc>
              <a:spcBef>
                <a:spcPts val="585"/>
              </a:spcBef>
            </a:pPr>
            <a:r>
              <a:rPr sz="2400" spc="-20" dirty="0"/>
              <a:t>Okul </a:t>
            </a:r>
            <a:r>
              <a:rPr sz="2400" spc="-10" dirty="0"/>
              <a:t>yönetiminin,  personelinin, öğretmenlerin, öğrenci</a:t>
            </a:r>
            <a:r>
              <a:rPr sz="2400" spc="-114" dirty="0"/>
              <a:t> </a:t>
            </a:r>
            <a:r>
              <a:rPr sz="2400" spc="-20" dirty="0"/>
              <a:t>ve</a:t>
            </a:r>
          </a:p>
          <a:p>
            <a:pPr marL="1449705">
              <a:lnSpc>
                <a:spcPts val="3829"/>
              </a:lnSpc>
            </a:pPr>
            <a:r>
              <a:rPr sz="2400" spc="-5" dirty="0"/>
              <a:t>velilerin </a:t>
            </a:r>
            <a:r>
              <a:rPr sz="2400" spc="-10" dirty="0"/>
              <a:t>temel</a:t>
            </a:r>
            <a:r>
              <a:rPr sz="2400" spc="-65" dirty="0"/>
              <a:t> </a:t>
            </a:r>
            <a:r>
              <a:rPr sz="2400" spc="-10" dirty="0"/>
              <a:t>hedefleri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2106879"/>
            <a:ext cx="7958455" cy="300838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Başarıyı, </a:t>
            </a:r>
            <a:r>
              <a:rPr sz="2400" spc="-25" dirty="0">
                <a:latin typeface="Carlito"/>
                <a:cs typeface="Carlito"/>
              </a:rPr>
              <a:t>sosyal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duygusal doyumu yükseltmek </a:t>
            </a:r>
            <a:r>
              <a:rPr sz="2400" spc="-5" dirty="0">
                <a:latin typeface="Carlito"/>
                <a:cs typeface="Carlito"/>
              </a:rPr>
              <a:t>için,  </a:t>
            </a:r>
            <a:r>
              <a:rPr sz="2400" spc="-15" dirty="0">
                <a:latin typeface="Carlito"/>
                <a:cs typeface="Carlito"/>
              </a:rPr>
              <a:t>destekleyici, </a:t>
            </a:r>
            <a:r>
              <a:rPr sz="2400" spc="-25" dirty="0">
                <a:latin typeface="Carlito"/>
                <a:cs typeface="Carlito"/>
              </a:rPr>
              <a:t>yardım </a:t>
            </a:r>
            <a:r>
              <a:rPr sz="2400" spc="-5" dirty="0">
                <a:latin typeface="Carlito"/>
                <a:cs typeface="Carlito"/>
              </a:rPr>
              <a:t>etme </a:t>
            </a:r>
            <a:r>
              <a:rPr sz="2400" spc="-20" dirty="0">
                <a:latin typeface="Carlito"/>
                <a:cs typeface="Carlito"/>
              </a:rPr>
              <a:t>davranışı </a:t>
            </a:r>
            <a:r>
              <a:rPr sz="2400" spc="-10" dirty="0">
                <a:latin typeface="Carlito"/>
                <a:cs typeface="Carlito"/>
              </a:rPr>
              <a:t>gelişmiş, iyi  arkadaşlık ilişkileri kurulabilen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sıcak, olumlu sınıf  ortamlarının</a:t>
            </a:r>
            <a:r>
              <a:rPr sz="2400" spc="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oluşturulması,</a:t>
            </a:r>
            <a:endParaRPr sz="2400" dirty="0">
              <a:latin typeface="Carlito"/>
              <a:cs typeface="Carlito"/>
            </a:endParaRPr>
          </a:p>
          <a:p>
            <a:pPr marL="355600" marR="263525" indent="-342900" algn="just">
              <a:lnSpc>
                <a:spcPct val="90000"/>
              </a:lnSpc>
              <a:spcBef>
                <a:spcPts val="1989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Akran zorbalığının </a:t>
            </a:r>
            <a:r>
              <a:rPr sz="2400" spc="-5" dirty="0">
                <a:latin typeface="Carlito"/>
                <a:cs typeface="Carlito"/>
              </a:rPr>
              <a:t>kısa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uzun dönemli sonuçlarını  önceden </a:t>
            </a:r>
            <a:r>
              <a:rPr sz="2400" spc="-15" dirty="0">
                <a:latin typeface="Carlito"/>
                <a:cs typeface="Carlito"/>
              </a:rPr>
              <a:t>görerek, </a:t>
            </a:r>
            <a:r>
              <a:rPr sz="2400" spc="-10" dirty="0">
                <a:latin typeface="Carlito"/>
                <a:cs typeface="Carlito"/>
              </a:rPr>
              <a:t>önleyici çalışmalar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zamanında  müdahale </a:t>
            </a:r>
            <a:r>
              <a:rPr sz="2400" spc="-20" dirty="0">
                <a:latin typeface="Carlito"/>
                <a:cs typeface="Carlito"/>
              </a:rPr>
              <a:t>konusunda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bilgi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ve </a:t>
            </a:r>
            <a:r>
              <a:rPr sz="2400" spc="-10" dirty="0" err="1">
                <a:solidFill>
                  <a:srgbClr val="C0504D"/>
                </a:solidFill>
                <a:latin typeface="Carlito"/>
                <a:cs typeface="Carlito"/>
              </a:rPr>
              <a:t>tecrübe</a:t>
            </a:r>
            <a:r>
              <a:rPr sz="2400" spc="18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5" dirty="0" err="1" smtClean="0">
                <a:solidFill>
                  <a:srgbClr val="C0504D"/>
                </a:solidFill>
                <a:latin typeface="Carlito"/>
                <a:cs typeface="Carlito"/>
              </a:rPr>
              <a:t>kazanılmas</a:t>
            </a:r>
            <a:r>
              <a:rPr lang="tr-TR" sz="2400" spc="-15" dirty="0">
                <a:solidFill>
                  <a:srgbClr val="C0504D"/>
                </a:solidFill>
                <a:latin typeface="Carlito"/>
                <a:cs typeface="Carlito"/>
              </a:rPr>
              <a:t>ı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35" dirty="0">
                <a:latin typeface="Carlito"/>
                <a:cs typeface="Carlito"/>
              </a:rPr>
              <a:t>olmalıdır.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512512"/>
            <a:ext cx="565213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Bireysel </a:t>
            </a:r>
            <a:r>
              <a:rPr spc="-25" dirty="0"/>
              <a:t>düzeyde</a:t>
            </a:r>
            <a:r>
              <a:rPr spc="-7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524000"/>
            <a:ext cx="7459345" cy="2974532"/>
          </a:xfrm>
          <a:prstGeom prst="rect">
            <a:avLst/>
          </a:prstGeom>
        </p:spPr>
        <p:txBody>
          <a:bodyPr vert="horz" wrap="square" lIns="0" tIns="268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Mağdurlar</a:t>
            </a:r>
            <a:r>
              <a:rPr sz="2400" spc="-4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C0504D"/>
                </a:solidFill>
                <a:latin typeface="Carlito"/>
                <a:cs typeface="Carlito"/>
              </a:rPr>
              <a:t>için:</a:t>
            </a:r>
            <a:endParaRPr sz="2400" dirty="0">
              <a:latin typeface="Carlito"/>
              <a:cs typeface="Carlito"/>
            </a:endParaRPr>
          </a:p>
          <a:p>
            <a:pPr marL="756285" marR="678815" indent="-287020">
              <a:lnSpc>
                <a:spcPct val="100000"/>
              </a:lnSpc>
              <a:spcBef>
                <a:spcPts val="2014"/>
              </a:spcBef>
            </a:pPr>
            <a:r>
              <a:rPr sz="2400" spc="20" dirty="0">
                <a:latin typeface="Arial"/>
                <a:cs typeface="Arial"/>
              </a:rPr>
              <a:t>–</a:t>
            </a:r>
            <a:r>
              <a:rPr sz="2400" spc="20" dirty="0">
                <a:latin typeface="Carlito"/>
                <a:cs typeface="Carlito"/>
              </a:rPr>
              <a:t>Özgüven </a:t>
            </a:r>
            <a:r>
              <a:rPr sz="2400" spc="-10" dirty="0">
                <a:latin typeface="Carlito"/>
                <a:cs typeface="Carlito"/>
              </a:rPr>
              <a:t>geliştirme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5" dirty="0">
                <a:latin typeface="Carlito"/>
                <a:cs typeface="Carlito"/>
              </a:rPr>
              <a:t>girişkenlik  </a:t>
            </a:r>
            <a:r>
              <a:rPr sz="2400" spc="-5" dirty="0">
                <a:latin typeface="Carlito"/>
                <a:cs typeface="Carlito"/>
              </a:rPr>
              <a:t>eğitimi.</a:t>
            </a:r>
            <a:endParaRPr sz="2400" dirty="0">
              <a:latin typeface="Carlito"/>
              <a:cs typeface="Carlito"/>
            </a:endParaRPr>
          </a:p>
          <a:p>
            <a:pPr marL="756285" marR="5080" indent="-287020">
              <a:lnSpc>
                <a:spcPct val="100000"/>
              </a:lnSpc>
              <a:spcBef>
                <a:spcPts val="865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Pasif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çekingen öğrencilerin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sosyal  </a:t>
            </a:r>
            <a:r>
              <a:rPr sz="2400" spc="-5" dirty="0">
                <a:latin typeface="Carlito"/>
                <a:cs typeface="Carlito"/>
              </a:rPr>
              <a:t>uyumunu </a:t>
            </a:r>
            <a:r>
              <a:rPr sz="2400" spc="-10" dirty="0">
                <a:latin typeface="Carlito"/>
                <a:cs typeface="Carlito"/>
              </a:rPr>
              <a:t>arttırır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5" dirty="0">
                <a:latin typeface="Carlito"/>
                <a:cs typeface="Carlito"/>
              </a:rPr>
              <a:t>hedef olarak  </a:t>
            </a:r>
            <a:r>
              <a:rPr sz="2400" spc="-5" dirty="0">
                <a:latin typeface="Carlito"/>
                <a:cs typeface="Carlito"/>
              </a:rPr>
              <a:t>seçilmelerini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engeller.</a:t>
            </a:r>
            <a:endParaRPr sz="2400" dirty="0">
              <a:latin typeface="Carlito"/>
              <a:cs typeface="Carlito"/>
            </a:endParaRPr>
          </a:p>
          <a:p>
            <a:pPr marL="756285" marR="174625" indent="-287020">
              <a:lnSpc>
                <a:spcPct val="100000"/>
              </a:lnSpc>
              <a:spcBef>
                <a:spcPts val="869"/>
              </a:spcBef>
            </a:pPr>
            <a:r>
              <a:rPr sz="2400" spc="10" dirty="0">
                <a:latin typeface="Arial"/>
                <a:cs typeface="Arial"/>
              </a:rPr>
              <a:t>–</a:t>
            </a:r>
            <a:r>
              <a:rPr sz="2400" spc="10" dirty="0">
                <a:latin typeface="Carlito"/>
                <a:cs typeface="Carlito"/>
              </a:rPr>
              <a:t>Zorbalığa </a:t>
            </a:r>
            <a:r>
              <a:rPr sz="2400" spc="-10" dirty="0">
                <a:latin typeface="Carlito"/>
                <a:cs typeface="Carlito"/>
              </a:rPr>
              <a:t>uğradıklarında </a:t>
            </a:r>
            <a:r>
              <a:rPr sz="2400" spc="-15" dirty="0">
                <a:latin typeface="Carlito"/>
                <a:cs typeface="Carlito"/>
              </a:rPr>
              <a:t>kendilerini  ifade </a:t>
            </a:r>
            <a:r>
              <a:rPr sz="2400" dirty="0">
                <a:latin typeface="Carlito"/>
                <a:cs typeface="Carlito"/>
              </a:rPr>
              <a:t>edebilmelerine </a:t>
            </a:r>
            <a:r>
              <a:rPr sz="2400" spc="-5" dirty="0">
                <a:latin typeface="Carlito"/>
                <a:cs typeface="Carlito"/>
              </a:rPr>
              <a:t>olanak</a:t>
            </a:r>
            <a:r>
              <a:rPr sz="2400" spc="-125" dirty="0">
                <a:latin typeface="Carlito"/>
                <a:cs typeface="Carlito"/>
              </a:rPr>
              <a:t> </a:t>
            </a:r>
            <a:r>
              <a:rPr sz="2400" spc="-55" dirty="0">
                <a:latin typeface="Carlito"/>
                <a:cs typeface="Carlito"/>
              </a:rPr>
              <a:t>sağlar.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9250" y="401193"/>
            <a:ext cx="565213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Bireysel </a:t>
            </a:r>
            <a:r>
              <a:rPr spc="-25" dirty="0"/>
              <a:t>düzeyde</a:t>
            </a:r>
            <a:r>
              <a:rPr spc="-7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2057400"/>
            <a:ext cx="7877809" cy="236731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Zorbalar</a:t>
            </a:r>
            <a:r>
              <a:rPr sz="240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için:</a:t>
            </a:r>
            <a:endParaRPr sz="2400" dirty="0">
              <a:latin typeface="Carlito"/>
              <a:cs typeface="Carlito"/>
            </a:endParaRPr>
          </a:p>
          <a:p>
            <a:pPr marL="870585" marR="321310" indent="-457834">
              <a:lnSpc>
                <a:spcPct val="100000"/>
              </a:lnSpc>
              <a:spcBef>
                <a:spcPts val="960"/>
              </a:spcBef>
              <a:buFont typeface="Arial"/>
              <a:buChar char="–"/>
              <a:tabLst>
                <a:tab pos="871219" algn="l"/>
              </a:tabLst>
            </a:pPr>
            <a:r>
              <a:rPr sz="2400" spc="-20" dirty="0">
                <a:latin typeface="Carlito"/>
                <a:cs typeface="Carlito"/>
              </a:rPr>
              <a:t>Özgüven </a:t>
            </a:r>
            <a:r>
              <a:rPr sz="2400" spc="-15" dirty="0">
                <a:latin typeface="Carlito"/>
                <a:cs typeface="Carlito"/>
              </a:rPr>
              <a:t>geliştirme </a:t>
            </a:r>
            <a:r>
              <a:rPr sz="2400" spc="-20" dirty="0">
                <a:latin typeface="Carlito"/>
                <a:cs typeface="Carlito"/>
              </a:rPr>
              <a:t>ve girişkenlik  </a:t>
            </a:r>
            <a:r>
              <a:rPr sz="2400" spc="-5" dirty="0">
                <a:latin typeface="Carlito"/>
                <a:cs typeface="Carlito"/>
              </a:rPr>
              <a:t>eğitimi.</a:t>
            </a:r>
            <a:endParaRPr sz="2400" dirty="0">
              <a:latin typeface="Carlito"/>
              <a:cs typeface="Carlito"/>
            </a:endParaRPr>
          </a:p>
          <a:p>
            <a:pPr marL="870585" marR="5080" indent="-457834">
              <a:lnSpc>
                <a:spcPct val="100000"/>
              </a:lnSpc>
              <a:spcBef>
                <a:spcPts val="960"/>
              </a:spcBef>
              <a:buFont typeface="Arial"/>
              <a:buChar char="–"/>
              <a:tabLst>
                <a:tab pos="871219" algn="l"/>
              </a:tabLst>
            </a:pP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20" dirty="0">
                <a:latin typeface="Carlito"/>
                <a:cs typeface="Carlito"/>
              </a:rPr>
              <a:t>davranışının girişkenlik </a:t>
            </a:r>
            <a:r>
              <a:rPr sz="2400" spc="-25" dirty="0">
                <a:latin typeface="Carlito"/>
                <a:cs typeface="Carlito"/>
              </a:rPr>
              <a:t>ve  </a:t>
            </a:r>
            <a:r>
              <a:rPr sz="2400" spc="-15" dirty="0">
                <a:latin typeface="Carlito"/>
                <a:cs typeface="Carlito"/>
              </a:rPr>
              <a:t>atılganlık </a:t>
            </a:r>
            <a:r>
              <a:rPr sz="2400" spc="-10" dirty="0">
                <a:latin typeface="Carlito"/>
                <a:cs typeface="Carlito"/>
              </a:rPr>
              <a:t>olmadığının </a:t>
            </a:r>
            <a:r>
              <a:rPr sz="2400" spc="-25" dirty="0">
                <a:latin typeface="Carlito"/>
                <a:cs typeface="Carlito"/>
              </a:rPr>
              <a:t>ayırdına  </a:t>
            </a:r>
            <a:r>
              <a:rPr sz="2400" spc="-55" dirty="0">
                <a:latin typeface="Carlito"/>
                <a:cs typeface="Carlito"/>
              </a:rPr>
              <a:t>varacaklardır.</a:t>
            </a:r>
            <a:endParaRPr sz="2400" dirty="0">
              <a:latin typeface="Carlito"/>
              <a:cs typeface="Carlito"/>
            </a:endParaRPr>
          </a:p>
          <a:p>
            <a:pPr marL="870585" indent="-457834">
              <a:lnSpc>
                <a:spcPct val="100000"/>
              </a:lnSpc>
              <a:spcBef>
                <a:spcPts val="965"/>
              </a:spcBef>
              <a:buFont typeface="Arial"/>
              <a:buChar char="–"/>
              <a:tabLst>
                <a:tab pos="871219" algn="l"/>
              </a:tabLst>
            </a:pPr>
            <a:r>
              <a:rPr sz="2400" spc="-20" dirty="0">
                <a:latin typeface="Carlito"/>
                <a:cs typeface="Carlito"/>
              </a:rPr>
              <a:t>Saldırganlık </a:t>
            </a:r>
            <a:r>
              <a:rPr sz="2400" spc="-25" dirty="0">
                <a:latin typeface="Carlito"/>
                <a:cs typeface="Carlito"/>
              </a:rPr>
              <a:t>ve </a:t>
            </a:r>
            <a:r>
              <a:rPr sz="2400" spc="-20" dirty="0">
                <a:latin typeface="Carlito"/>
                <a:cs typeface="Carlito"/>
              </a:rPr>
              <a:t>girişkenlik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farkı.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977" y="291464"/>
            <a:ext cx="52603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/>
              <a:t>Bireysel </a:t>
            </a:r>
            <a:r>
              <a:rPr sz="3200" spc="-25" dirty="0"/>
              <a:t>düzeyde</a:t>
            </a:r>
            <a:r>
              <a:rPr sz="3200" spc="-120" dirty="0"/>
              <a:t> </a:t>
            </a:r>
            <a:r>
              <a:rPr sz="3200" spc="-5" dirty="0"/>
              <a:t>önleme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72602" y="1828800"/>
            <a:ext cx="8029575" cy="3680879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355600" marR="605790" indent="-342900">
              <a:lnSpc>
                <a:spcPct val="80000"/>
              </a:lnSpc>
              <a:spcBef>
                <a:spcPts val="8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Sadece </a:t>
            </a:r>
            <a:r>
              <a:rPr sz="2400" spc="-20" dirty="0">
                <a:latin typeface="Carlito"/>
                <a:cs typeface="Carlito"/>
              </a:rPr>
              <a:t>zorba </a:t>
            </a:r>
            <a:r>
              <a:rPr sz="2400" spc="-25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mağdurları ilgilendirmez.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İzleyicilerin </a:t>
            </a:r>
            <a:r>
              <a:rPr sz="2400" spc="-10" dirty="0">
                <a:latin typeface="Carlito"/>
                <a:cs typeface="Carlito"/>
              </a:rPr>
              <a:t>varlığı </a:t>
            </a:r>
            <a:r>
              <a:rPr sz="2400" spc="-15" dirty="0">
                <a:latin typeface="Carlito"/>
                <a:cs typeface="Carlito"/>
              </a:rPr>
              <a:t>zorbanın davranışını  </a:t>
            </a:r>
            <a:r>
              <a:rPr sz="2400" spc="-45" dirty="0">
                <a:latin typeface="Carlito"/>
                <a:cs typeface="Carlito"/>
              </a:rPr>
              <a:t>etkiler.</a:t>
            </a:r>
            <a:endParaRPr sz="2400" dirty="0">
              <a:latin typeface="Carlito"/>
              <a:cs typeface="Carlito"/>
            </a:endParaRPr>
          </a:p>
          <a:p>
            <a:pPr marL="355600" marR="328930" indent="-342900">
              <a:lnSpc>
                <a:spcPts val="317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İzleyiciler durumdan </a:t>
            </a:r>
            <a:r>
              <a:rPr sz="2400" spc="-15" dirty="0">
                <a:latin typeface="Carlito"/>
                <a:cs typeface="Carlito"/>
              </a:rPr>
              <a:t>rahatsız </a:t>
            </a:r>
            <a:r>
              <a:rPr sz="2400" spc="-5" dirty="0">
                <a:latin typeface="Carlito"/>
                <a:cs typeface="Carlito"/>
              </a:rPr>
              <a:t>olsalar </a:t>
            </a:r>
            <a:r>
              <a:rPr sz="2400" spc="-10" dirty="0">
                <a:latin typeface="Carlito"/>
                <a:cs typeface="Carlito"/>
              </a:rPr>
              <a:t>bile </a:t>
            </a:r>
            <a:r>
              <a:rPr sz="2400" spc="-5" dirty="0">
                <a:latin typeface="Carlito"/>
                <a:cs typeface="Carlito"/>
              </a:rPr>
              <a:t>ne  </a:t>
            </a:r>
            <a:r>
              <a:rPr sz="2400" spc="-10" dirty="0">
                <a:latin typeface="Carlito"/>
                <a:cs typeface="Carlito"/>
              </a:rPr>
              <a:t>yapacaklarını, ne yapmaları gerektiğini  </a:t>
            </a:r>
            <a:r>
              <a:rPr sz="2400" spc="-30" dirty="0">
                <a:latin typeface="Carlito"/>
                <a:cs typeface="Carlito"/>
              </a:rPr>
              <a:t>bilmeyebilirler.</a:t>
            </a:r>
            <a:endParaRPr sz="2400" dirty="0">
              <a:latin typeface="Carlito"/>
              <a:cs typeface="Carlito"/>
            </a:endParaRPr>
          </a:p>
          <a:p>
            <a:pPr marL="355600" marR="615950" indent="-342900">
              <a:lnSpc>
                <a:spcPct val="8000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İzleyicilerin </a:t>
            </a:r>
            <a:r>
              <a:rPr sz="2400" spc="-10" dirty="0">
                <a:latin typeface="Carlito"/>
                <a:cs typeface="Carlito"/>
              </a:rPr>
              <a:t>hiçbir şey yapmaması </a:t>
            </a:r>
            <a:r>
              <a:rPr sz="2400" spc="-30" dirty="0">
                <a:latin typeface="Carlito"/>
                <a:cs typeface="Carlito"/>
              </a:rPr>
              <a:t>zorbaya  </a:t>
            </a:r>
            <a:r>
              <a:rPr sz="2400" spc="-10" dirty="0">
                <a:latin typeface="Carlito"/>
                <a:cs typeface="Carlito"/>
              </a:rPr>
              <a:t>onaylandığı fikrini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verebilir.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Zorbayı </a:t>
            </a:r>
            <a:r>
              <a:rPr sz="2400" spc="-15" dirty="0">
                <a:latin typeface="Carlito"/>
                <a:cs typeface="Carlito"/>
              </a:rPr>
              <a:t>izleyerek </a:t>
            </a:r>
            <a:r>
              <a:rPr sz="2400" spc="-10" dirty="0">
                <a:latin typeface="Carlito"/>
                <a:cs typeface="Carlito"/>
              </a:rPr>
              <a:t>yaptıklarına </a:t>
            </a:r>
            <a:r>
              <a:rPr sz="2400" spc="-25" dirty="0">
                <a:latin typeface="Carlito"/>
                <a:cs typeface="Carlito"/>
              </a:rPr>
              <a:t>gülebilirler, </a:t>
            </a:r>
            <a:r>
              <a:rPr sz="2400" spc="-5" dirty="0">
                <a:latin typeface="Carlito"/>
                <a:cs typeface="Carlito"/>
              </a:rPr>
              <a:t>ona  </a:t>
            </a:r>
            <a:r>
              <a:rPr sz="2400" spc="-35" dirty="0">
                <a:latin typeface="Carlito"/>
                <a:cs typeface="Carlito"/>
              </a:rPr>
              <a:t>katılabilirler. </a:t>
            </a:r>
            <a:r>
              <a:rPr sz="2400" spc="-20" dirty="0">
                <a:latin typeface="Carlito"/>
                <a:cs typeface="Carlito"/>
              </a:rPr>
              <a:t>Mağdura deste </a:t>
            </a:r>
            <a:r>
              <a:rPr sz="2400" spc="-10" dirty="0">
                <a:latin typeface="Carlito"/>
                <a:cs typeface="Carlito"/>
              </a:rPr>
              <a:t>olup, yetişkine  </a:t>
            </a:r>
            <a:r>
              <a:rPr sz="2400" spc="-15" dirty="0">
                <a:latin typeface="Carlito"/>
                <a:cs typeface="Carlito"/>
              </a:rPr>
              <a:t>olayı </a:t>
            </a:r>
            <a:r>
              <a:rPr sz="2400" spc="-30" dirty="0">
                <a:latin typeface="Carlito"/>
                <a:cs typeface="Carlito"/>
              </a:rPr>
              <a:t>bildirebilirler.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Akran Destek Sistemi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(ADS)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381000"/>
            <a:ext cx="565213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/>
              <a:t>Bireysel </a:t>
            </a:r>
            <a:r>
              <a:rPr sz="3200" spc="-25" dirty="0"/>
              <a:t>düzeyde</a:t>
            </a:r>
            <a:r>
              <a:rPr sz="3200" spc="-70" dirty="0"/>
              <a:t> </a:t>
            </a:r>
            <a:r>
              <a:rPr sz="3200" spc="-5" dirty="0"/>
              <a:t>önleme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752600"/>
            <a:ext cx="7916545" cy="369139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Akran </a:t>
            </a: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Destek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Sistemi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(ADS)</a:t>
            </a:r>
            <a:endParaRPr sz="2800" dirty="0">
              <a:latin typeface="Carlito"/>
              <a:cs typeface="Carlito"/>
            </a:endParaRPr>
          </a:p>
          <a:p>
            <a:pPr marL="756285" marR="576580" lvl="1" indent="-287020">
              <a:lnSpc>
                <a:spcPct val="10000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Okulun </a:t>
            </a:r>
            <a:r>
              <a:rPr sz="2000" spc="-5" dirty="0">
                <a:latin typeface="Carlito"/>
                <a:cs typeface="Carlito"/>
              </a:rPr>
              <a:t>en </a:t>
            </a:r>
            <a:r>
              <a:rPr sz="2000" spc="-15" dirty="0">
                <a:latin typeface="Carlito"/>
                <a:cs typeface="Carlito"/>
              </a:rPr>
              <a:t>çok </a:t>
            </a:r>
            <a:r>
              <a:rPr sz="2000" spc="-10" dirty="0">
                <a:latin typeface="Carlito"/>
                <a:cs typeface="Carlito"/>
              </a:rPr>
              <a:t>hangi </a:t>
            </a:r>
            <a:r>
              <a:rPr sz="2000" spc="-5" dirty="0">
                <a:latin typeface="Carlito"/>
                <a:cs typeface="Carlito"/>
              </a:rPr>
              <a:t>alanında </a:t>
            </a:r>
            <a:r>
              <a:rPr sz="2000" spc="-15" dirty="0">
                <a:latin typeface="Carlito"/>
                <a:cs typeface="Carlito"/>
              </a:rPr>
              <a:t>zorbalık olayları  </a:t>
            </a:r>
            <a:r>
              <a:rPr sz="2000" spc="-10" dirty="0">
                <a:latin typeface="Carlito"/>
                <a:cs typeface="Carlito"/>
              </a:rPr>
              <a:t>yaşandığına dair bilgi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50" dirty="0">
                <a:latin typeface="Carlito"/>
                <a:cs typeface="Carlito"/>
              </a:rPr>
              <a:t>sağlar.</a:t>
            </a:r>
            <a:endParaRPr sz="2000" dirty="0">
              <a:latin typeface="Carlito"/>
              <a:cs typeface="Carlito"/>
            </a:endParaRPr>
          </a:p>
          <a:p>
            <a:pPr marL="756285" marR="47117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Okul, </a:t>
            </a:r>
            <a:r>
              <a:rPr sz="2000" spc="-5" dirty="0">
                <a:latin typeface="Carlito"/>
                <a:cs typeface="Carlito"/>
              </a:rPr>
              <a:t>aile </a:t>
            </a:r>
            <a:r>
              <a:rPr sz="2000" spc="-25" dirty="0">
                <a:latin typeface="Carlito"/>
                <a:cs typeface="Carlito"/>
              </a:rPr>
              <a:t>ve </a:t>
            </a:r>
            <a:r>
              <a:rPr sz="2000" spc="-15" dirty="0">
                <a:latin typeface="Carlito"/>
                <a:cs typeface="Carlito"/>
              </a:rPr>
              <a:t>yetkili </a:t>
            </a:r>
            <a:r>
              <a:rPr sz="2000" spc="-10" dirty="0">
                <a:latin typeface="Carlito"/>
                <a:cs typeface="Carlito"/>
              </a:rPr>
              <a:t>olan </a:t>
            </a:r>
            <a:r>
              <a:rPr sz="2000" spc="-25" dirty="0">
                <a:latin typeface="Carlito"/>
                <a:cs typeface="Carlito"/>
              </a:rPr>
              <a:t>herkes </a:t>
            </a:r>
            <a:r>
              <a:rPr sz="2000" spc="-10" dirty="0">
                <a:latin typeface="Carlito"/>
                <a:cs typeface="Carlito"/>
              </a:rPr>
              <a:t>ile </a:t>
            </a:r>
            <a:r>
              <a:rPr sz="2000" spc="-5" dirty="0">
                <a:latin typeface="Carlito"/>
                <a:cs typeface="Carlito"/>
              </a:rPr>
              <a:t>müdahale  şeması </a:t>
            </a:r>
            <a:r>
              <a:rPr sz="2000" spc="-15" dirty="0">
                <a:latin typeface="Carlito"/>
                <a:cs typeface="Carlito"/>
              </a:rPr>
              <a:t>üzerinde anlaşmaya </a:t>
            </a:r>
            <a:r>
              <a:rPr sz="2000" spc="-10" dirty="0">
                <a:latin typeface="Carlito"/>
                <a:cs typeface="Carlito"/>
              </a:rPr>
              <a:t>varılmasına olanak  </a:t>
            </a:r>
            <a:r>
              <a:rPr sz="2000" spc="-50" dirty="0">
                <a:latin typeface="Carlito"/>
                <a:cs typeface="Carlito"/>
              </a:rPr>
              <a:t>sağlar.</a:t>
            </a:r>
            <a:endParaRPr sz="2000" dirty="0">
              <a:latin typeface="Carlito"/>
              <a:cs typeface="Carlito"/>
            </a:endParaRPr>
          </a:p>
          <a:p>
            <a:pPr marL="756285" marR="37147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Bu </a:t>
            </a:r>
            <a:r>
              <a:rPr sz="2000" spc="-15" dirty="0">
                <a:latin typeface="Carlito"/>
                <a:cs typeface="Carlito"/>
              </a:rPr>
              <a:t>kapsamda </a:t>
            </a:r>
            <a:r>
              <a:rPr sz="2000" spc="-10" dirty="0">
                <a:latin typeface="Carlito"/>
                <a:cs typeface="Carlito"/>
              </a:rPr>
              <a:t>belirlenecek danışman öğrenciler  </a:t>
            </a:r>
            <a:r>
              <a:rPr sz="2000" spc="-5" dirty="0">
                <a:latin typeface="Carlito"/>
                <a:cs typeface="Carlito"/>
              </a:rPr>
              <a:t>aktif </a:t>
            </a:r>
            <a:r>
              <a:rPr sz="2000" spc="-10" dirty="0">
                <a:latin typeface="Carlito"/>
                <a:cs typeface="Carlito"/>
              </a:rPr>
              <a:t>dinleme becerileri kazandırılmalı </a:t>
            </a:r>
            <a:r>
              <a:rPr sz="2000" spc="-20" dirty="0">
                <a:latin typeface="Carlito"/>
                <a:cs typeface="Carlito"/>
              </a:rPr>
              <a:t>ve </a:t>
            </a:r>
            <a:r>
              <a:rPr sz="2000" spc="-15" dirty="0">
                <a:latin typeface="Carlito"/>
                <a:cs typeface="Carlito"/>
              </a:rPr>
              <a:t>süreç  </a:t>
            </a:r>
            <a:r>
              <a:rPr sz="2000" spc="-10" dirty="0">
                <a:latin typeface="Carlito"/>
                <a:cs typeface="Carlito"/>
              </a:rPr>
              <a:t>içerisinde denetlenerek takip</a:t>
            </a:r>
            <a:r>
              <a:rPr sz="2000" spc="45" dirty="0">
                <a:latin typeface="Carlito"/>
                <a:cs typeface="Carlito"/>
              </a:rPr>
              <a:t> </a:t>
            </a:r>
            <a:r>
              <a:rPr sz="2000" spc="-30" dirty="0">
                <a:latin typeface="Carlito"/>
                <a:cs typeface="Carlito"/>
              </a:rPr>
              <a:t>edilmelidir.</a:t>
            </a:r>
            <a:endParaRPr sz="2000" dirty="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Özellikle </a:t>
            </a:r>
            <a:r>
              <a:rPr sz="2000" spc="-10" dirty="0">
                <a:latin typeface="Carlito"/>
                <a:cs typeface="Carlito"/>
              </a:rPr>
              <a:t>mağdurların risk grubundaki öğrencilerin  desteklenmesi </a:t>
            </a:r>
            <a:r>
              <a:rPr sz="2000" spc="-5" dirty="0">
                <a:latin typeface="Carlito"/>
                <a:cs typeface="Carlito"/>
              </a:rPr>
              <a:t>için ADS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spc="-40" dirty="0">
                <a:latin typeface="Carlito"/>
                <a:cs typeface="Carlito"/>
              </a:rPr>
              <a:t>önemlidir.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042" y="401193"/>
            <a:ext cx="517271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Aile </a:t>
            </a:r>
            <a:r>
              <a:rPr spc="-15" dirty="0"/>
              <a:t>düzeyinde</a:t>
            </a:r>
            <a:r>
              <a:rPr spc="-8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63836" y="1905000"/>
            <a:ext cx="7887334" cy="342465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Aile </a:t>
            </a:r>
            <a:r>
              <a:rPr sz="2400" spc="-5" dirty="0">
                <a:latin typeface="Carlito"/>
                <a:cs typeface="Carlito"/>
              </a:rPr>
              <a:t>eğitimleri </a:t>
            </a:r>
            <a:r>
              <a:rPr sz="2400" spc="-20" dirty="0">
                <a:latin typeface="Carlito"/>
                <a:cs typeface="Carlito"/>
              </a:rPr>
              <a:t>ve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işbirliği.</a:t>
            </a: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Ailelerin </a:t>
            </a:r>
            <a:r>
              <a:rPr sz="2400" spc="-15" dirty="0">
                <a:latin typeface="Carlito"/>
                <a:cs typeface="Carlito"/>
              </a:rPr>
              <a:t>zorbalık olayına </a:t>
            </a:r>
            <a:r>
              <a:rPr sz="2400" spc="-10" dirty="0">
                <a:latin typeface="Carlito"/>
                <a:cs typeface="Carlito"/>
              </a:rPr>
              <a:t>hoşgörüsü </a:t>
            </a:r>
            <a:r>
              <a:rPr sz="2400" spc="-20" dirty="0">
                <a:latin typeface="Carlito"/>
                <a:cs typeface="Carlito"/>
              </a:rPr>
              <a:t>yok  </a:t>
            </a:r>
            <a:r>
              <a:rPr sz="2400" dirty="0">
                <a:latin typeface="Carlito"/>
                <a:cs typeface="Carlito"/>
              </a:rPr>
              <a:t>mesajı </a:t>
            </a:r>
            <a:r>
              <a:rPr sz="2400" spc="-15" dirty="0">
                <a:latin typeface="Carlito"/>
                <a:cs typeface="Carlito"/>
              </a:rPr>
              <a:t>çocuklara </a:t>
            </a:r>
            <a:r>
              <a:rPr sz="2400" spc="-5" dirty="0">
                <a:latin typeface="Carlito"/>
                <a:cs typeface="Carlito"/>
              </a:rPr>
              <a:t>verilmeli. </a:t>
            </a:r>
            <a:r>
              <a:rPr sz="2400" spc="-45" dirty="0">
                <a:latin typeface="Carlito"/>
                <a:cs typeface="Carlito"/>
              </a:rPr>
              <a:t>Tutarlı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olmalı.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Kurallar ve </a:t>
            </a:r>
            <a:r>
              <a:rPr sz="2400" spc="-25" dirty="0">
                <a:latin typeface="Carlito"/>
                <a:cs typeface="Carlito"/>
              </a:rPr>
              <a:t>kurallara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uyulmadığında</a:t>
            </a:r>
            <a:endParaRPr sz="2400" dirty="0">
              <a:latin typeface="Carlito"/>
              <a:cs typeface="Carlito"/>
            </a:endParaRPr>
          </a:p>
          <a:p>
            <a:pPr marL="355600" marR="739775">
              <a:lnSpc>
                <a:spcPct val="100000"/>
              </a:lnSpc>
            </a:pPr>
            <a:r>
              <a:rPr sz="2400" dirty="0">
                <a:latin typeface="Carlito"/>
                <a:cs typeface="Carlito"/>
              </a:rPr>
              <a:t>izlenecek </a:t>
            </a:r>
            <a:r>
              <a:rPr sz="2400" spc="-10" dirty="0">
                <a:latin typeface="Carlito"/>
                <a:cs typeface="Carlito"/>
              </a:rPr>
              <a:t>yollar </a:t>
            </a:r>
            <a:r>
              <a:rPr sz="2400" dirty="0">
                <a:latin typeface="Carlito"/>
                <a:cs typeface="Carlito"/>
              </a:rPr>
              <a:t>açık </a:t>
            </a:r>
            <a:r>
              <a:rPr sz="2400" spc="-5" dirty="0">
                <a:latin typeface="Carlito"/>
                <a:cs typeface="Carlito"/>
              </a:rPr>
              <a:t>olmalı.</a:t>
            </a:r>
            <a:r>
              <a:rPr sz="2400" spc="-1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İstisnasız  </a:t>
            </a:r>
            <a:r>
              <a:rPr sz="2400" spc="-15" dirty="0">
                <a:latin typeface="Carlito"/>
                <a:cs typeface="Carlito"/>
              </a:rPr>
              <a:t>takip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edilmeli.</a:t>
            </a:r>
          </a:p>
          <a:p>
            <a:pPr marL="355600" marR="451484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Saldırgan </a:t>
            </a:r>
            <a:r>
              <a:rPr sz="2400" spc="-20" dirty="0">
                <a:latin typeface="Carlito"/>
                <a:cs typeface="Carlito"/>
              </a:rPr>
              <a:t>ve zorbaca davranışlara </a:t>
            </a:r>
            <a:r>
              <a:rPr sz="2400" spc="-30" dirty="0">
                <a:latin typeface="Carlito"/>
                <a:cs typeface="Carlito"/>
              </a:rPr>
              <a:t>karşı  </a:t>
            </a:r>
            <a:r>
              <a:rPr sz="2400" spc="-10" dirty="0">
                <a:latin typeface="Carlito"/>
                <a:cs typeface="Carlito"/>
              </a:rPr>
              <a:t>yaptırımlar </a:t>
            </a:r>
            <a:r>
              <a:rPr sz="2400" dirty="0">
                <a:latin typeface="Carlito"/>
                <a:cs typeface="Carlito"/>
              </a:rPr>
              <a:t>açık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belirlenmiş olmalı.  </a:t>
            </a: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25" dirty="0">
                <a:latin typeface="Carlito"/>
                <a:cs typeface="Carlito"/>
              </a:rPr>
              <a:t>ceza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verilmemeli.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042" y="334137"/>
            <a:ext cx="51727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Aile </a:t>
            </a:r>
            <a:r>
              <a:rPr spc="-15" dirty="0"/>
              <a:t>düzeyinde</a:t>
            </a:r>
            <a:r>
              <a:rPr spc="-8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8033" y="2209800"/>
            <a:ext cx="7607934" cy="275383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Aile içinde </a:t>
            </a:r>
            <a:r>
              <a:rPr sz="2400" spc="-5" dirty="0">
                <a:latin typeface="Carlito"/>
                <a:cs typeface="Carlito"/>
              </a:rPr>
              <a:t>sorunlar nasıl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çözülüyor?</a:t>
            </a:r>
            <a:endParaRPr sz="2400" dirty="0">
              <a:latin typeface="Carlito"/>
              <a:cs typeface="Carlito"/>
            </a:endParaRPr>
          </a:p>
          <a:p>
            <a:pPr marL="355600" marR="132080" indent="-342900" algn="just">
              <a:lnSpc>
                <a:spcPct val="9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İletişim becerileri geliştirilmeli.</a:t>
            </a:r>
            <a:r>
              <a:rPr sz="2400" spc="-15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Çocuğa  okulda </a:t>
            </a:r>
            <a:r>
              <a:rPr sz="2400" spc="-5" dirty="0">
                <a:latin typeface="Carlito"/>
                <a:cs typeface="Carlito"/>
              </a:rPr>
              <a:t>gününün nasıl </a:t>
            </a:r>
            <a:r>
              <a:rPr sz="2400" spc="-10" dirty="0">
                <a:latin typeface="Carlito"/>
                <a:cs typeface="Carlito"/>
              </a:rPr>
              <a:t>geçtiği </a:t>
            </a:r>
            <a:r>
              <a:rPr sz="2400" spc="-5" dirty="0">
                <a:latin typeface="Carlito"/>
                <a:cs typeface="Carlito"/>
              </a:rPr>
              <a:t>küçük bir  </a:t>
            </a:r>
            <a:r>
              <a:rPr sz="2400" spc="-10" dirty="0">
                <a:latin typeface="Carlito"/>
                <a:cs typeface="Carlito"/>
              </a:rPr>
              <a:t>sohbetle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sorulmalı.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ts val="3890"/>
              </a:lnSpc>
              <a:spcBef>
                <a:spcPts val="919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Saldırgan </a:t>
            </a:r>
            <a:r>
              <a:rPr sz="2400" spc="-20" dirty="0">
                <a:latin typeface="Carlito"/>
                <a:cs typeface="Carlito"/>
              </a:rPr>
              <a:t>davranış </a:t>
            </a:r>
            <a:r>
              <a:rPr sz="2400" spc="-10" dirty="0">
                <a:latin typeface="Carlito"/>
                <a:cs typeface="Carlito"/>
              </a:rPr>
              <a:t>uygun </a:t>
            </a:r>
            <a:r>
              <a:rPr sz="2400" dirty="0">
                <a:latin typeface="Carlito"/>
                <a:cs typeface="Carlito"/>
              </a:rPr>
              <a:t>alana  </a:t>
            </a:r>
            <a:r>
              <a:rPr sz="2400" spc="-10" dirty="0">
                <a:latin typeface="Carlito"/>
                <a:cs typeface="Carlito"/>
              </a:rPr>
              <a:t>yönlendirilmeli. </a:t>
            </a:r>
            <a:r>
              <a:rPr sz="2400" spc="-60" dirty="0">
                <a:latin typeface="Carlito"/>
                <a:cs typeface="Carlito"/>
              </a:rPr>
              <a:t>Takım </a:t>
            </a:r>
            <a:r>
              <a:rPr sz="2400" spc="-5" dirty="0">
                <a:latin typeface="Carlito"/>
                <a:cs typeface="Carlito"/>
              </a:rPr>
              <a:t>sporları </a:t>
            </a:r>
            <a:r>
              <a:rPr sz="2400" spc="-10" dirty="0">
                <a:latin typeface="Carlito"/>
                <a:cs typeface="Carlito"/>
              </a:rPr>
              <a:t>çocuğun  </a:t>
            </a:r>
            <a:r>
              <a:rPr sz="2400" spc="-25" dirty="0" err="1">
                <a:latin typeface="Carlito"/>
                <a:cs typeface="Carlito"/>
              </a:rPr>
              <a:t>kurallara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uyma</a:t>
            </a:r>
            <a:r>
              <a:rPr lang="tr-TR" sz="2400" dirty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becerilerini</a:t>
            </a:r>
            <a:endParaRPr sz="2400" dirty="0">
              <a:latin typeface="Carlito"/>
              <a:cs typeface="Carlito"/>
            </a:endParaRPr>
          </a:p>
          <a:p>
            <a:pPr marL="529590">
              <a:lnSpc>
                <a:spcPct val="100000"/>
              </a:lnSpc>
              <a:spcBef>
                <a:spcPts val="430"/>
              </a:spcBef>
            </a:pPr>
            <a:r>
              <a:rPr sz="2400" spc="-35" dirty="0">
                <a:latin typeface="Carlito"/>
                <a:cs typeface="Carlito"/>
              </a:rPr>
              <a:t>geliştirecektir.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4725187"/>
            <a:ext cx="3384423" cy="1897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042" y="334137"/>
            <a:ext cx="51727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Aile </a:t>
            </a:r>
            <a:r>
              <a:rPr spc="-15" dirty="0"/>
              <a:t>düzeyinde</a:t>
            </a:r>
            <a:r>
              <a:rPr spc="-8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371600"/>
            <a:ext cx="7980045" cy="50136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1031240" indent="-3429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Çocuklar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ailelere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mağduru olduklarını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 söylemek </a:t>
            </a:r>
            <a:r>
              <a:rPr sz="2400" spc="-35" dirty="0">
                <a:solidFill>
                  <a:srgbClr val="C0504D"/>
                </a:solidFill>
                <a:latin typeface="Carlito"/>
                <a:cs typeface="Carlito"/>
              </a:rPr>
              <a:t>istemeyebilir</a:t>
            </a:r>
            <a:r>
              <a:rPr sz="2400" spc="-35" dirty="0">
                <a:latin typeface="Carlito"/>
                <a:cs typeface="Carlito"/>
              </a:rPr>
              <a:t>. </a:t>
            </a:r>
            <a:r>
              <a:rPr sz="2400" spc="-5" dirty="0">
                <a:latin typeface="Carlito"/>
                <a:cs typeface="Carlito"/>
              </a:rPr>
              <a:t>Bunun</a:t>
            </a:r>
            <a:r>
              <a:rPr sz="2400" spc="1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nedenleri</a:t>
            </a:r>
            <a:endParaRPr sz="2400" dirty="0">
              <a:latin typeface="Carlito"/>
              <a:cs typeface="Carlito"/>
            </a:endParaRPr>
          </a:p>
          <a:p>
            <a:pPr marL="756285" marR="46990" lvl="1" indent="-287020">
              <a:lnSpc>
                <a:spcPts val="302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Ailesine </a:t>
            </a:r>
            <a:r>
              <a:rPr sz="2400" spc="-15" dirty="0">
                <a:latin typeface="Carlito"/>
                <a:cs typeface="Carlito"/>
              </a:rPr>
              <a:t>söylerse </a:t>
            </a:r>
            <a:r>
              <a:rPr sz="2400" spc="-5" dirty="0">
                <a:latin typeface="Carlito"/>
                <a:cs typeface="Carlito"/>
              </a:rPr>
              <a:t>daha </a:t>
            </a:r>
            <a:r>
              <a:rPr sz="2400" spc="-15" dirty="0">
                <a:latin typeface="Carlito"/>
                <a:cs typeface="Carlito"/>
              </a:rPr>
              <a:t>fazla </a:t>
            </a:r>
            <a:r>
              <a:rPr sz="2400" spc="-20" dirty="0">
                <a:latin typeface="Carlito"/>
                <a:cs typeface="Carlito"/>
              </a:rPr>
              <a:t>zorbalığa uğrayacağını  </a:t>
            </a:r>
            <a:r>
              <a:rPr sz="2400" spc="-15" dirty="0">
                <a:latin typeface="Carlito"/>
                <a:cs typeface="Carlito"/>
              </a:rPr>
              <a:t>düşünüyor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“İspiyoncu” </a:t>
            </a:r>
            <a:r>
              <a:rPr sz="2400" spc="-20" dirty="0">
                <a:latin typeface="Carlito"/>
                <a:cs typeface="Carlito"/>
              </a:rPr>
              <a:t>olarak </a:t>
            </a:r>
            <a:r>
              <a:rPr sz="2400" spc="-10" dirty="0">
                <a:latin typeface="Carlito"/>
                <a:cs typeface="Carlito"/>
              </a:rPr>
              <a:t>algılanmaktan </a:t>
            </a:r>
            <a:r>
              <a:rPr sz="2400" spc="-30" dirty="0">
                <a:latin typeface="Carlito"/>
                <a:cs typeface="Carlito"/>
              </a:rPr>
              <a:t>korkuyor</a:t>
            </a:r>
            <a:r>
              <a:rPr sz="2400" spc="11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Ailesini </a:t>
            </a:r>
            <a:r>
              <a:rPr sz="2400" spc="-10" dirty="0">
                <a:latin typeface="Carlito"/>
                <a:cs typeface="Carlito"/>
              </a:rPr>
              <a:t>üzmek </a:t>
            </a:r>
            <a:r>
              <a:rPr sz="2400" spc="-20" dirty="0">
                <a:latin typeface="Carlito"/>
                <a:cs typeface="Carlito"/>
              </a:rPr>
              <a:t>istemiyor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5" dirty="0">
                <a:latin typeface="Carlito"/>
                <a:cs typeface="Carlito"/>
              </a:rPr>
              <a:t>Karşı </a:t>
            </a:r>
            <a:r>
              <a:rPr sz="2400" spc="-20" dirty="0">
                <a:latin typeface="Carlito"/>
                <a:cs typeface="Carlito"/>
              </a:rPr>
              <a:t>koyamadığı </a:t>
            </a:r>
            <a:r>
              <a:rPr sz="2400" spc="-5" dirty="0">
                <a:latin typeface="Carlito"/>
                <a:cs typeface="Carlito"/>
              </a:rPr>
              <a:t>için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utanabilir.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Arkadaşlarını </a:t>
            </a:r>
            <a:r>
              <a:rPr sz="2400" spc="-20" dirty="0">
                <a:latin typeface="Carlito"/>
                <a:cs typeface="Carlito"/>
              </a:rPr>
              <a:t>kaybetmekten </a:t>
            </a:r>
            <a:r>
              <a:rPr sz="2400" spc="-30" dirty="0">
                <a:latin typeface="Carlito"/>
                <a:cs typeface="Carlito"/>
              </a:rPr>
              <a:t>korkuyor</a:t>
            </a:r>
            <a:r>
              <a:rPr sz="2400" spc="8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  <a:p>
            <a:pPr marL="756285" marR="471170" lvl="1" indent="-287020">
              <a:lnSpc>
                <a:spcPts val="3020"/>
              </a:lnSpc>
              <a:spcBef>
                <a:spcPts val="72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Olayın </a:t>
            </a:r>
            <a:r>
              <a:rPr sz="2400" spc="-10" dirty="0">
                <a:latin typeface="Carlito"/>
                <a:cs typeface="Carlito"/>
              </a:rPr>
              <a:t>kanıtlanması çoğunlukla </a:t>
            </a:r>
            <a:r>
              <a:rPr sz="2400" spc="-45" dirty="0">
                <a:latin typeface="Carlito"/>
                <a:cs typeface="Carlito"/>
              </a:rPr>
              <a:t>güçtür. </a:t>
            </a:r>
            <a:r>
              <a:rPr sz="2400" spc="-40" dirty="0">
                <a:latin typeface="Carlito"/>
                <a:cs typeface="Carlito"/>
              </a:rPr>
              <a:t>Tedirgin  olabilir.</a:t>
            </a:r>
            <a:endParaRPr sz="2400" dirty="0">
              <a:latin typeface="Carlito"/>
              <a:cs typeface="Carlito"/>
            </a:endParaRPr>
          </a:p>
          <a:p>
            <a:pPr marL="756285" marR="848360" lvl="1" indent="-287020">
              <a:lnSpc>
                <a:spcPts val="303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0" dirty="0">
                <a:latin typeface="Carlito"/>
                <a:cs typeface="Carlito"/>
              </a:rPr>
              <a:t>Vereceği </a:t>
            </a:r>
            <a:r>
              <a:rPr sz="2400" spc="-10" dirty="0">
                <a:latin typeface="Carlito"/>
                <a:cs typeface="Carlito"/>
              </a:rPr>
              <a:t>isimlerin saklı </a:t>
            </a:r>
            <a:r>
              <a:rPr sz="2400" spc="-5" dirty="0">
                <a:latin typeface="Carlito"/>
                <a:cs typeface="Carlito"/>
              </a:rPr>
              <a:t>tutulması </a:t>
            </a:r>
            <a:r>
              <a:rPr sz="2400" spc="-20" dirty="0">
                <a:latin typeface="Carlito"/>
                <a:cs typeface="Carlito"/>
              </a:rPr>
              <a:t>konusunda  </a:t>
            </a:r>
            <a:r>
              <a:rPr sz="2400" spc="-15" dirty="0">
                <a:latin typeface="Carlito"/>
                <a:cs typeface="Carlito"/>
              </a:rPr>
              <a:t>yetişkinlere güvenmiyor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6615" y="4417026"/>
            <a:ext cx="2369088" cy="2261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95572" y="1208023"/>
            <a:ext cx="3510027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660066"/>
                </a:solidFill>
              </a:rPr>
              <a:t>Akran</a:t>
            </a:r>
            <a:r>
              <a:rPr spc="-100" dirty="0">
                <a:solidFill>
                  <a:srgbClr val="660066"/>
                </a:solidFill>
              </a:rPr>
              <a:t> </a:t>
            </a:r>
            <a:r>
              <a:rPr spc="-10" dirty="0">
                <a:solidFill>
                  <a:srgbClr val="660066"/>
                </a:solidFill>
              </a:rPr>
              <a:t>zorbalığı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6303" y="2590800"/>
            <a:ext cx="7630795" cy="1471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420"/>
              </a:lnSpc>
              <a:spcBef>
                <a:spcPts val="100"/>
              </a:spcBef>
            </a:pPr>
            <a:r>
              <a:rPr sz="3000" spc="-5" dirty="0" smtClean="0">
                <a:latin typeface="Carlito"/>
                <a:cs typeface="Carlito"/>
              </a:rPr>
              <a:t>“</a:t>
            </a:r>
            <a:r>
              <a:rPr sz="2400" spc="-5" dirty="0" err="1" smtClean="0">
                <a:latin typeface="Carlito"/>
                <a:cs typeface="Carlito"/>
              </a:rPr>
              <a:t>bir</a:t>
            </a:r>
            <a:r>
              <a:rPr sz="2400" spc="-5" dirty="0" smtClean="0">
                <a:latin typeface="Carlito"/>
                <a:cs typeface="Carlito"/>
              </a:rPr>
              <a:t> </a:t>
            </a:r>
            <a:r>
              <a:rPr sz="2400" spc="-30" dirty="0" err="1" smtClean="0">
                <a:latin typeface="Carlito"/>
                <a:cs typeface="Carlito"/>
              </a:rPr>
              <a:t>ya</a:t>
            </a:r>
            <a:r>
              <a:rPr sz="2400" spc="-30" dirty="0" smtClean="0">
                <a:latin typeface="Carlito"/>
                <a:cs typeface="Carlito"/>
              </a:rPr>
              <a:t> </a:t>
            </a:r>
            <a:r>
              <a:rPr sz="2400" spc="-5" dirty="0" smtClean="0">
                <a:latin typeface="Carlito"/>
                <a:cs typeface="Carlito"/>
              </a:rPr>
              <a:t>da </a:t>
            </a:r>
            <a:r>
              <a:rPr sz="2400" spc="-15" dirty="0" err="1" smtClean="0">
                <a:latin typeface="Carlito"/>
                <a:cs typeface="Carlito"/>
              </a:rPr>
              <a:t>birden</a:t>
            </a:r>
            <a:r>
              <a:rPr sz="2400" spc="-15" dirty="0" smtClean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fazla</a:t>
            </a:r>
            <a:r>
              <a:rPr sz="2400" spc="-15" dirty="0" smtClean="0">
                <a:latin typeface="Carlito"/>
                <a:cs typeface="Carlito"/>
              </a:rPr>
              <a:t> </a:t>
            </a:r>
            <a:r>
              <a:rPr sz="2400" spc="-10" dirty="0" err="1" smtClean="0">
                <a:latin typeface="Carlito"/>
                <a:cs typeface="Carlito"/>
              </a:rPr>
              <a:t>öğrenci</a:t>
            </a:r>
            <a:r>
              <a:rPr sz="2400" spc="25" dirty="0" smtClean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tarafından</a:t>
            </a:r>
            <a:endParaRPr sz="2400" dirty="0" smtClean="0">
              <a:latin typeface="Carlito"/>
              <a:cs typeface="Carlito"/>
            </a:endParaRPr>
          </a:p>
          <a:p>
            <a:pPr marL="12700" marR="5080">
              <a:lnSpc>
                <a:spcPct val="90000"/>
              </a:lnSpc>
              <a:spcBef>
                <a:spcPts val="180"/>
              </a:spcBef>
            </a:pPr>
            <a:r>
              <a:rPr sz="2400" spc="-10" dirty="0" err="1" smtClean="0">
                <a:latin typeface="Carlito"/>
                <a:cs typeface="Carlito"/>
              </a:rPr>
              <a:t>gerçekleştirilen</a:t>
            </a:r>
            <a:r>
              <a:rPr sz="2400" spc="-10" dirty="0" smtClean="0">
                <a:latin typeface="Carlito"/>
                <a:cs typeface="Carlito"/>
              </a:rPr>
              <a:t>, </a:t>
            </a:r>
            <a:r>
              <a:rPr sz="2400" spc="-10" dirty="0" err="1" smtClean="0">
                <a:latin typeface="Carlito"/>
                <a:cs typeface="Carlito"/>
              </a:rPr>
              <a:t>zaman</a:t>
            </a:r>
            <a:r>
              <a:rPr sz="2400" spc="-10" dirty="0" smtClean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içinde</a:t>
            </a:r>
            <a:r>
              <a:rPr sz="2400" spc="-5" dirty="0" smtClean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tekrarlayıcılığı</a:t>
            </a:r>
            <a:r>
              <a:rPr sz="2400" spc="-15" dirty="0" smtClean="0">
                <a:latin typeface="Carlito"/>
                <a:cs typeface="Carlito"/>
              </a:rPr>
              <a:t> </a:t>
            </a:r>
            <a:r>
              <a:rPr sz="2400" spc="-15" dirty="0" err="1" smtClean="0">
                <a:latin typeface="Carlito"/>
                <a:cs typeface="Carlito"/>
              </a:rPr>
              <a:t>ve</a:t>
            </a:r>
            <a:r>
              <a:rPr sz="2400" spc="-15" dirty="0" smtClean="0">
                <a:latin typeface="Carlito"/>
                <a:cs typeface="Carlito"/>
              </a:rPr>
              <a:t>  </a:t>
            </a:r>
            <a:r>
              <a:rPr sz="2400" spc="-10" dirty="0" err="1" smtClean="0">
                <a:latin typeface="Carlito"/>
                <a:cs typeface="Carlito"/>
              </a:rPr>
              <a:t>sürekliliği</a:t>
            </a:r>
            <a:r>
              <a:rPr sz="2400" spc="-10" dirty="0" smtClean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olan</a:t>
            </a:r>
            <a:r>
              <a:rPr sz="2400" spc="-5" dirty="0" smtClean="0">
                <a:latin typeface="Carlito"/>
                <a:cs typeface="Carlito"/>
              </a:rPr>
              <a:t>, </a:t>
            </a:r>
            <a:r>
              <a:rPr sz="2400" spc="-5" dirty="0" err="1" smtClean="0">
                <a:latin typeface="Carlito"/>
                <a:cs typeface="Carlito"/>
              </a:rPr>
              <a:t>olumsuz</a:t>
            </a:r>
            <a:r>
              <a:rPr sz="2400" spc="-5" dirty="0" smtClean="0">
                <a:latin typeface="Carlito"/>
                <a:cs typeface="Carlito"/>
              </a:rPr>
              <a:t> </a:t>
            </a:r>
            <a:r>
              <a:rPr sz="2400" spc="-20" dirty="0" err="1" smtClean="0">
                <a:latin typeface="Carlito"/>
                <a:cs typeface="Carlito"/>
              </a:rPr>
              <a:t>davranışlara</a:t>
            </a:r>
            <a:r>
              <a:rPr sz="2400" spc="-20" dirty="0" smtClean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maruz</a:t>
            </a:r>
            <a:r>
              <a:rPr sz="2400" spc="-5" dirty="0" smtClean="0">
                <a:latin typeface="Carlito"/>
                <a:cs typeface="Carlito"/>
              </a:rPr>
              <a:t> </a:t>
            </a:r>
            <a:r>
              <a:rPr sz="2400" spc="-10" dirty="0" err="1" smtClean="0">
                <a:latin typeface="Carlito"/>
                <a:cs typeface="Carlito"/>
              </a:rPr>
              <a:t>kalan</a:t>
            </a:r>
            <a:r>
              <a:rPr sz="2400" spc="-10" dirty="0" smtClean="0">
                <a:latin typeface="Carlito"/>
                <a:cs typeface="Carlito"/>
              </a:rPr>
              <a:t>  </a:t>
            </a:r>
            <a:r>
              <a:rPr sz="2400" spc="-15" dirty="0" err="1" smtClean="0">
                <a:latin typeface="Carlito"/>
                <a:cs typeface="Carlito"/>
              </a:rPr>
              <a:t>bireyin</a:t>
            </a:r>
            <a:r>
              <a:rPr sz="2400" spc="-15" dirty="0" smtClean="0">
                <a:latin typeface="Carlito"/>
                <a:cs typeface="Carlito"/>
              </a:rPr>
              <a:t> </a:t>
            </a:r>
            <a:r>
              <a:rPr sz="2400" spc="-10" dirty="0" err="1" smtClean="0">
                <a:latin typeface="Carlito"/>
                <a:cs typeface="Carlito"/>
              </a:rPr>
              <a:t>durumu</a:t>
            </a:r>
            <a:r>
              <a:rPr sz="2400" spc="-10" dirty="0" smtClean="0">
                <a:latin typeface="Carlito"/>
                <a:cs typeface="Carlito"/>
              </a:rPr>
              <a:t>” </a:t>
            </a:r>
            <a:r>
              <a:rPr sz="2400" spc="-15" dirty="0" err="1" smtClean="0">
                <a:latin typeface="Carlito"/>
                <a:cs typeface="Carlito"/>
              </a:rPr>
              <a:t>olarak</a:t>
            </a:r>
            <a:r>
              <a:rPr sz="2400" spc="35" dirty="0" smtClean="0">
                <a:latin typeface="Carlito"/>
                <a:cs typeface="Carlito"/>
              </a:rPr>
              <a:t> </a:t>
            </a:r>
            <a:r>
              <a:rPr sz="2400" spc="-30" dirty="0" err="1" smtClean="0">
                <a:latin typeface="Carlito"/>
                <a:cs typeface="Carlito"/>
              </a:rPr>
              <a:t>tanımlanmıştır</a:t>
            </a:r>
            <a:r>
              <a:rPr sz="2400" spc="-30" dirty="0" smtClean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3859" y="5395366"/>
            <a:ext cx="15011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Carlito"/>
                <a:cs typeface="Carlito"/>
              </a:rPr>
              <a:t>(Olweus,</a:t>
            </a:r>
            <a:r>
              <a:rPr sz="1900" spc="-75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1993)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7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56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042" y="334137"/>
            <a:ext cx="51727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Aile </a:t>
            </a:r>
            <a:r>
              <a:rPr sz="4000" spc="-15" dirty="0"/>
              <a:t>düzeyinde</a:t>
            </a:r>
            <a:r>
              <a:rPr sz="4000" spc="-80" dirty="0"/>
              <a:t> </a:t>
            </a:r>
            <a:r>
              <a:rPr sz="4000" spc="-5" dirty="0"/>
              <a:t>önleme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1447800"/>
            <a:ext cx="7446009" cy="372922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497205" indent="-3429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Çocuklar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ailelere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mağduru olduklarını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 söylemek </a:t>
            </a:r>
            <a:r>
              <a:rPr sz="2400" spc="-35" dirty="0">
                <a:solidFill>
                  <a:srgbClr val="C0504D"/>
                </a:solidFill>
                <a:latin typeface="Carlito"/>
                <a:cs typeface="Carlito"/>
              </a:rPr>
              <a:t>istemeyebilir</a:t>
            </a:r>
            <a:r>
              <a:rPr sz="2400" spc="-35" dirty="0">
                <a:latin typeface="Carlito"/>
                <a:cs typeface="Carlito"/>
              </a:rPr>
              <a:t>. </a:t>
            </a:r>
            <a:r>
              <a:rPr sz="2400" spc="-5" dirty="0">
                <a:latin typeface="Carlito"/>
                <a:cs typeface="Carlito"/>
              </a:rPr>
              <a:t>Bunun</a:t>
            </a:r>
            <a:r>
              <a:rPr sz="2400" spc="1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nedenleri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Ailenin söyleyeceklerinden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korkabilir.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 err="1" smtClean="0">
                <a:latin typeface="Carlito"/>
                <a:cs typeface="Carlito"/>
              </a:rPr>
              <a:t>Söylemenin</a:t>
            </a:r>
            <a:r>
              <a:rPr sz="2400" spc="-10" dirty="0" smtClean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bir </a:t>
            </a:r>
            <a:r>
              <a:rPr sz="2400" spc="-5" dirty="0">
                <a:latin typeface="Carlito"/>
                <a:cs typeface="Carlito"/>
              </a:rPr>
              <a:t>işe </a:t>
            </a:r>
            <a:r>
              <a:rPr sz="2400" spc="-20" dirty="0">
                <a:latin typeface="Carlito"/>
                <a:cs typeface="Carlito"/>
              </a:rPr>
              <a:t>yaramayacağını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düşünebilir.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Duygularını </a:t>
            </a:r>
            <a:r>
              <a:rPr sz="2400" spc="-15" dirty="0">
                <a:latin typeface="Carlito"/>
                <a:cs typeface="Carlito"/>
              </a:rPr>
              <a:t>ifade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edemeyebilir.</a:t>
            </a:r>
            <a:endParaRPr sz="2400" dirty="0">
              <a:latin typeface="Carlito"/>
              <a:cs typeface="Carlito"/>
            </a:endParaRPr>
          </a:p>
          <a:p>
            <a:pPr marL="756285" marR="882650" lvl="1" indent="-287020">
              <a:lnSpc>
                <a:spcPts val="3020"/>
              </a:lnSpc>
              <a:spcBef>
                <a:spcPts val="7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Ailesinin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20" dirty="0">
                <a:latin typeface="Carlito"/>
                <a:cs typeface="Carlito"/>
              </a:rPr>
              <a:t>hayatını </a:t>
            </a:r>
            <a:r>
              <a:rPr sz="2400" spc="-10" dirty="0">
                <a:latin typeface="Carlito"/>
                <a:cs typeface="Carlito"/>
              </a:rPr>
              <a:t>anlamayacaklarını  </a:t>
            </a:r>
            <a:r>
              <a:rPr sz="2400" spc="-35" dirty="0">
                <a:latin typeface="Carlito"/>
                <a:cs typeface="Carlito"/>
              </a:rPr>
              <a:t>düşünebilir.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 err="1" smtClean="0">
                <a:latin typeface="Carlito"/>
                <a:cs typeface="Carlito"/>
              </a:rPr>
              <a:t>Kendisine</a:t>
            </a:r>
            <a:r>
              <a:rPr sz="2400" spc="-15" dirty="0" smtClean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inanılmayacağını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düşünebilir.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Sorun </a:t>
            </a:r>
            <a:r>
              <a:rPr sz="2400" spc="-30" dirty="0">
                <a:latin typeface="Carlito"/>
                <a:cs typeface="Carlito"/>
              </a:rPr>
              <a:t>yaratan </a:t>
            </a:r>
            <a:r>
              <a:rPr sz="2400" spc="-10" dirty="0">
                <a:latin typeface="Carlito"/>
                <a:cs typeface="Carlito"/>
              </a:rPr>
              <a:t>olmak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istemeyebilir.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042" y="334137"/>
            <a:ext cx="51727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Aile </a:t>
            </a:r>
            <a:r>
              <a:rPr sz="4000" spc="-15" dirty="0"/>
              <a:t>düzeyinde</a:t>
            </a:r>
            <a:r>
              <a:rPr sz="4000" spc="-80" dirty="0"/>
              <a:t> </a:t>
            </a:r>
            <a:r>
              <a:rPr sz="4000" spc="-5" dirty="0"/>
              <a:t>önleme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46302" y="1828800"/>
            <a:ext cx="8216697" cy="3147657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>
              <a:lnSpc>
                <a:spcPts val="389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Çocuklar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ailelere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5" dirty="0">
                <a:latin typeface="Carlito"/>
                <a:cs typeface="Carlito"/>
              </a:rPr>
              <a:t>mağduru  olduklarını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söylemek </a:t>
            </a:r>
            <a:r>
              <a:rPr sz="2400" spc="-40" dirty="0">
                <a:solidFill>
                  <a:srgbClr val="C0504D"/>
                </a:solidFill>
                <a:latin typeface="Carlito"/>
                <a:cs typeface="Carlito"/>
              </a:rPr>
              <a:t>istemeyebilir</a:t>
            </a:r>
            <a:r>
              <a:rPr sz="2400" spc="-40" dirty="0">
                <a:latin typeface="Carlito"/>
                <a:cs typeface="Carlito"/>
              </a:rPr>
              <a:t>. </a:t>
            </a:r>
            <a:r>
              <a:rPr sz="2400" dirty="0">
                <a:latin typeface="Carlito"/>
                <a:cs typeface="Carlito"/>
              </a:rPr>
              <a:t>Bunun  </a:t>
            </a:r>
            <a:r>
              <a:rPr sz="2400" spc="-5" dirty="0">
                <a:latin typeface="Carlito"/>
                <a:cs typeface="Carlito"/>
              </a:rPr>
              <a:t>nedenleri</a:t>
            </a:r>
            <a:endParaRPr sz="2400" dirty="0">
              <a:latin typeface="Carlito"/>
              <a:cs typeface="Carlito"/>
            </a:endParaRPr>
          </a:p>
          <a:p>
            <a:pPr marL="756285" marR="1090295" indent="-287020">
              <a:lnSpc>
                <a:spcPts val="3890"/>
              </a:lnSpc>
              <a:spcBef>
                <a:spcPts val="860"/>
              </a:spcBef>
            </a:pPr>
            <a:r>
              <a:rPr sz="2400" spc="15" dirty="0">
                <a:latin typeface="Arial"/>
                <a:cs typeface="Arial"/>
              </a:rPr>
              <a:t>–</a:t>
            </a:r>
            <a:r>
              <a:rPr sz="2400" spc="15" dirty="0" err="1" smtClean="0">
                <a:latin typeface="Carlito"/>
                <a:cs typeface="Carlito"/>
              </a:rPr>
              <a:t>Popüler</a:t>
            </a:r>
            <a:r>
              <a:rPr lang="tr-TR" sz="2400" spc="15" dirty="0" smtClean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olmadığının</a:t>
            </a:r>
            <a:r>
              <a:rPr sz="2400" spc="-5" dirty="0" smtClean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anlaşılmasını</a:t>
            </a:r>
            <a:r>
              <a:rPr lang="tr-TR" sz="2400" spc="-5" dirty="0" smtClean="0">
                <a:latin typeface="Carlito"/>
                <a:cs typeface="Carlito"/>
              </a:rPr>
              <a:t> </a:t>
            </a:r>
            <a:r>
              <a:rPr sz="2400" spc="-40" dirty="0" err="1" smtClean="0">
                <a:latin typeface="Carlito"/>
                <a:cs typeface="Carlito"/>
              </a:rPr>
              <a:t>istemeyebilir</a:t>
            </a:r>
            <a:r>
              <a:rPr sz="2400" spc="-40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756285" marR="360045" indent="-287020">
              <a:lnSpc>
                <a:spcPts val="3890"/>
              </a:lnSpc>
              <a:spcBef>
                <a:spcPts val="86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dirty="0">
                <a:latin typeface="Carlito"/>
                <a:cs typeface="Carlito"/>
              </a:rPr>
              <a:t>Yapılanın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5" dirty="0">
                <a:latin typeface="Carlito"/>
                <a:cs typeface="Carlito"/>
              </a:rPr>
              <a:t>olduğunun</a:t>
            </a:r>
            <a:r>
              <a:rPr sz="2400" spc="-1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farkında  </a:t>
            </a:r>
            <a:r>
              <a:rPr sz="2400" spc="-45" dirty="0">
                <a:latin typeface="Carlito"/>
                <a:cs typeface="Carlito"/>
              </a:rPr>
              <a:t>olmayabilir.</a:t>
            </a:r>
            <a:endParaRPr sz="24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375"/>
              </a:spcBef>
            </a:pPr>
            <a:r>
              <a:rPr sz="2400" spc="15" dirty="0">
                <a:latin typeface="Arial"/>
                <a:cs typeface="Arial"/>
              </a:rPr>
              <a:t>–</a:t>
            </a:r>
            <a:r>
              <a:rPr sz="2400" spc="15" dirty="0">
                <a:latin typeface="Carlito"/>
                <a:cs typeface="Carlito"/>
              </a:rPr>
              <a:t>Kendisini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suçlayabilir.</a:t>
            </a:r>
            <a:endParaRPr sz="24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sz="2400" spc="60" dirty="0">
                <a:latin typeface="Arial"/>
                <a:cs typeface="Arial"/>
              </a:rPr>
              <a:t>–</a:t>
            </a:r>
            <a:r>
              <a:rPr sz="2400" spc="60" dirty="0">
                <a:latin typeface="Carlito"/>
                <a:cs typeface="Carlito"/>
              </a:rPr>
              <a:t>Hak </a:t>
            </a:r>
            <a:r>
              <a:rPr sz="2400" spc="-15" dirty="0">
                <a:latin typeface="Carlito"/>
                <a:cs typeface="Carlito"/>
              </a:rPr>
              <a:t>ettiğini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düşünebilir.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381000"/>
            <a:ext cx="517715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Aile </a:t>
            </a:r>
            <a:r>
              <a:rPr spc="-15" dirty="0"/>
              <a:t>düzeyinde</a:t>
            </a:r>
            <a:r>
              <a:rPr spc="-4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908747"/>
            <a:ext cx="7832090" cy="220124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Ailelere </a:t>
            </a:r>
            <a:r>
              <a:rPr sz="2400" spc="-15" dirty="0">
                <a:latin typeface="Carlito"/>
                <a:cs typeface="Carlito"/>
              </a:rPr>
              <a:t>zorbalığın </a:t>
            </a:r>
            <a:r>
              <a:rPr sz="2400" spc="-5" dirty="0">
                <a:latin typeface="Carlito"/>
                <a:cs typeface="Carlito"/>
              </a:rPr>
              <a:t>ne olduğu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anlatılmalı.</a:t>
            </a:r>
            <a:endParaRPr sz="2400" dirty="0">
              <a:latin typeface="Carlito"/>
              <a:cs typeface="Carlito"/>
            </a:endParaRPr>
          </a:p>
          <a:p>
            <a:pPr marL="355600" marR="17272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Zorba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mağdurlar </a:t>
            </a:r>
            <a:r>
              <a:rPr sz="2400" spc="-10" dirty="0">
                <a:latin typeface="Carlito"/>
                <a:cs typeface="Carlito"/>
              </a:rPr>
              <a:t>üzerindeki</a:t>
            </a:r>
            <a:r>
              <a:rPr sz="2400" spc="-1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olumsuz  etkileri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anlatılmalı.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Çocuklarını </a:t>
            </a:r>
            <a:r>
              <a:rPr sz="2400" spc="-20" dirty="0">
                <a:latin typeface="Carlito"/>
                <a:cs typeface="Carlito"/>
              </a:rPr>
              <a:t>gözlemleyerek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 </a:t>
            </a:r>
            <a:r>
              <a:rPr sz="2400" spc="-15" dirty="0">
                <a:latin typeface="Carlito"/>
                <a:cs typeface="Carlito"/>
              </a:rPr>
              <a:t>mağduriyet </a:t>
            </a:r>
            <a:r>
              <a:rPr sz="2400" dirty="0">
                <a:latin typeface="Carlito"/>
                <a:cs typeface="Carlito"/>
              </a:rPr>
              <a:t>izlerini </a:t>
            </a:r>
            <a:r>
              <a:rPr sz="2400" spc="-10" dirty="0">
                <a:latin typeface="Carlito"/>
                <a:cs typeface="Carlito"/>
              </a:rPr>
              <a:t>takip </a:t>
            </a:r>
            <a:r>
              <a:rPr sz="2400" spc="-5" dirty="0">
                <a:latin typeface="Carlito"/>
                <a:cs typeface="Carlito"/>
              </a:rPr>
              <a:t>etmeleri  </a:t>
            </a:r>
            <a:r>
              <a:rPr sz="2400" spc="-10" dirty="0">
                <a:latin typeface="Carlito"/>
                <a:cs typeface="Carlito"/>
              </a:rPr>
              <a:t>istenmeli.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3129" y="360045"/>
            <a:ext cx="3557271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20" dirty="0"/>
              <a:t>Ankara,</a:t>
            </a:r>
            <a:r>
              <a:rPr sz="3300" spc="-85" dirty="0"/>
              <a:t> </a:t>
            </a:r>
            <a:r>
              <a:rPr sz="2800" b="1" spc="-5" dirty="0"/>
              <a:t>2014</a:t>
            </a:r>
            <a:endParaRPr sz="28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143000" y="1447800"/>
            <a:ext cx="7489825" cy="400814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703 </a:t>
            </a:r>
            <a:r>
              <a:rPr sz="2400" dirty="0">
                <a:latin typeface="Carlito"/>
                <a:cs typeface="Carlito"/>
              </a:rPr>
              <a:t>kız, </a:t>
            </a:r>
            <a:r>
              <a:rPr sz="2400" spc="-10" dirty="0">
                <a:latin typeface="Carlito"/>
                <a:cs typeface="Carlito"/>
              </a:rPr>
              <a:t>666 </a:t>
            </a:r>
            <a:r>
              <a:rPr sz="2400" spc="-25" dirty="0">
                <a:latin typeface="Carlito"/>
                <a:cs typeface="Carlito"/>
              </a:rPr>
              <a:t>erkek </a:t>
            </a:r>
            <a:r>
              <a:rPr sz="2400" spc="-10" dirty="0">
                <a:latin typeface="Carlito"/>
                <a:cs typeface="Carlito"/>
              </a:rPr>
              <a:t>öğrenci, </a:t>
            </a:r>
            <a:r>
              <a:rPr sz="2400" spc="-5" dirty="0">
                <a:latin typeface="Carlito"/>
                <a:cs typeface="Carlito"/>
              </a:rPr>
              <a:t>14-18 </a:t>
            </a:r>
            <a:r>
              <a:rPr sz="2400" spc="-20" dirty="0">
                <a:latin typeface="Carlito"/>
                <a:cs typeface="Carlito"/>
              </a:rPr>
              <a:t>yaş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arası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%23.4’ü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mağdur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%59.1’i </a:t>
            </a:r>
            <a:r>
              <a:rPr sz="2400" spc="-20" dirty="0">
                <a:latin typeface="Carlito"/>
                <a:cs typeface="Carlito"/>
              </a:rPr>
              <a:t>yardım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almış</a:t>
            </a:r>
          </a:p>
          <a:p>
            <a:pPr marL="756285" lvl="1" indent="-287020">
              <a:lnSpc>
                <a:spcPct val="100000"/>
              </a:lnSpc>
              <a:spcBef>
                <a:spcPts val="365"/>
              </a:spcBef>
              <a:buFont typeface="Arial"/>
              <a:buChar char="–"/>
              <a:tabLst>
                <a:tab pos="756920" algn="l"/>
              </a:tabLst>
            </a:pPr>
            <a:r>
              <a:rPr dirty="0">
                <a:latin typeface="Carlito"/>
                <a:cs typeface="Carlito"/>
              </a:rPr>
              <a:t>%64.2 –</a:t>
            </a:r>
            <a:r>
              <a:rPr spc="-2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arkadaş</a:t>
            </a:r>
            <a:endParaRPr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dirty="0">
                <a:latin typeface="Carlito"/>
                <a:cs typeface="Carlito"/>
              </a:rPr>
              <a:t>%33.6 –</a:t>
            </a:r>
            <a:r>
              <a:rPr spc="-25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ebeveyn</a:t>
            </a:r>
            <a:endParaRPr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dirty="0">
                <a:latin typeface="Carlito"/>
                <a:cs typeface="Carlito"/>
              </a:rPr>
              <a:t>%21.5 –</a:t>
            </a:r>
            <a:r>
              <a:rPr spc="-3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kardeş</a:t>
            </a:r>
            <a:endParaRPr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dirty="0">
                <a:latin typeface="Carlito"/>
                <a:cs typeface="Carlito"/>
              </a:rPr>
              <a:t>%8.4 – </a:t>
            </a:r>
            <a:r>
              <a:rPr spc="-10" dirty="0">
                <a:latin typeface="Carlito"/>
                <a:cs typeface="Carlito"/>
              </a:rPr>
              <a:t>diğer</a:t>
            </a:r>
            <a:r>
              <a:rPr spc="-2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akraba</a:t>
            </a:r>
            <a:endParaRPr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dirty="0">
                <a:latin typeface="Carlito"/>
                <a:cs typeface="Carlito"/>
              </a:rPr>
              <a:t>% 9.4 – </a:t>
            </a:r>
            <a:r>
              <a:rPr spc="-15" dirty="0">
                <a:latin typeface="Carlito"/>
                <a:cs typeface="Carlito"/>
              </a:rPr>
              <a:t>okul psikolojik</a:t>
            </a:r>
            <a:r>
              <a:rPr spc="-2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danışmanı</a:t>
            </a:r>
            <a:endParaRPr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dirty="0">
                <a:latin typeface="Carlito"/>
                <a:cs typeface="Carlito"/>
              </a:rPr>
              <a:t>%9.4 –</a:t>
            </a:r>
            <a:r>
              <a:rPr spc="-3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öğretmenleri</a:t>
            </a:r>
            <a:endParaRPr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Kızlar </a:t>
            </a:r>
            <a:r>
              <a:rPr sz="2000" spc="-5" dirty="0">
                <a:latin typeface="Carlito"/>
                <a:cs typeface="Carlito"/>
              </a:rPr>
              <a:t>daha </a:t>
            </a:r>
            <a:r>
              <a:rPr sz="2000" spc="-10" dirty="0">
                <a:latin typeface="Carlito"/>
                <a:cs typeface="Carlito"/>
              </a:rPr>
              <a:t>çok </a:t>
            </a:r>
            <a:r>
              <a:rPr sz="2000" spc="-20" dirty="0">
                <a:latin typeface="Carlito"/>
                <a:cs typeface="Carlito"/>
              </a:rPr>
              <a:t>yardım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5" dirty="0">
                <a:latin typeface="Carlito"/>
                <a:cs typeface="Carlito"/>
              </a:rPr>
              <a:t>alıyor.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latin typeface="Carlito"/>
                <a:cs typeface="Carlito"/>
              </a:rPr>
              <a:t>Yaş </a:t>
            </a:r>
            <a:r>
              <a:rPr sz="2000" spc="-20" dirty="0">
                <a:latin typeface="Carlito"/>
                <a:cs typeface="Carlito"/>
              </a:rPr>
              <a:t>arttıkça yardım </a:t>
            </a:r>
            <a:r>
              <a:rPr sz="2000" dirty="0">
                <a:latin typeface="Carlito"/>
                <a:cs typeface="Carlito"/>
              </a:rPr>
              <a:t>alma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45" dirty="0">
                <a:latin typeface="Carlito"/>
                <a:cs typeface="Carlito"/>
              </a:rPr>
              <a:t>artıyor.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4905" y="401193"/>
            <a:ext cx="48558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15" dirty="0"/>
              <a:t>Mağduriyet</a:t>
            </a:r>
            <a:r>
              <a:rPr sz="4000" spc="-70" dirty="0"/>
              <a:t> </a:t>
            </a:r>
            <a:r>
              <a:rPr sz="4000" dirty="0"/>
              <a:t>Belirtileri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6303" y="1828800"/>
            <a:ext cx="7926070" cy="3681777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Okula yürüyerek </a:t>
            </a:r>
            <a:r>
              <a:rPr sz="2400" dirty="0">
                <a:latin typeface="Carlito"/>
                <a:cs typeface="Carlito"/>
              </a:rPr>
              <a:t>gidip </a:t>
            </a:r>
            <a:r>
              <a:rPr sz="2400" spc="-10" dirty="0">
                <a:latin typeface="Carlito"/>
                <a:cs typeface="Carlito"/>
              </a:rPr>
              <a:t>gelmekten </a:t>
            </a:r>
            <a:r>
              <a:rPr sz="2400" spc="-25" dirty="0">
                <a:latin typeface="Carlito"/>
                <a:cs typeface="Carlito"/>
              </a:rPr>
              <a:t>korkma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Okula </a:t>
            </a:r>
            <a:r>
              <a:rPr sz="2400" spc="-15" dirty="0">
                <a:latin typeface="Carlito"/>
                <a:cs typeface="Carlito"/>
              </a:rPr>
              <a:t>devam </a:t>
            </a:r>
            <a:r>
              <a:rPr sz="2400" spc="-10" dirty="0">
                <a:latin typeface="Carlito"/>
                <a:cs typeface="Carlito"/>
              </a:rPr>
              <a:t>etmeyi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istememe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Okula </a:t>
            </a:r>
            <a:r>
              <a:rPr sz="2400" spc="-15" dirty="0">
                <a:latin typeface="Carlito"/>
                <a:cs typeface="Carlito"/>
              </a:rPr>
              <a:t>kendilerini </a:t>
            </a:r>
            <a:r>
              <a:rPr sz="2400" dirty="0">
                <a:latin typeface="Carlito"/>
                <a:cs typeface="Carlito"/>
              </a:rPr>
              <a:t>anne </a:t>
            </a:r>
            <a:r>
              <a:rPr sz="2400" spc="-5" dirty="0">
                <a:latin typeface="Carlito"/>
                <a:cs typeface="Carlito"/>
              </a:rPr>
              <a:t>babanın götürmesi için  </a:t>
            </a:r>
            <a:r>
              <a:rPr sz="2400" spc="-15" dirty="0">
                <a:latin typeface="Carlito"/>
                <a:cs typeface="Carlito"/>
              </a:rPr>
              <a:t>yalvarma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yolunu değiştirme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istekleri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5" dirty="0">
                <a:latin typeface="Carlito"/>
                <a:cs typeface="Carlito"/>
              </a:rPr>
              <a:t>başarısında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düşme</a:t>
            </a:r>
            <a:endParaRPr sz="2400" dirty="0">
              <a:latin typeface="Carlito"/>
              <a:cs typeface="Carlito"/>
            </a:endParaRPr>
          </a:p>
          <a:p>
            <a:pPr marL="355600" marR="5156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Okuldan </a:t>
            </a:r>
            <a:r>
              <a:rPr sz="2400" spc="-15" dirty="0">
                <a:latin typeface="Carlito"/>
                <a:cs typeface="Carlito"/>
              </a:rPr>
              <a:t>eve </a:t>
            </a:r>
            <a:r>
              <a:rPr sz="2400" spc="-5" dirty="0">
                <a:latin typeface="Carlito"/>
                <a:cs typeface="Carlito"/>
              </a:rPr>
              <a:t>yırtık, dağılmış giysilerle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 </a:t>
            </a:r>
            <a:r>
              <a:rPr sz="2400" spc="-25" dirty="0">
                <a:latin typeface="Carlito"/>
                <a:cs typeface="Carlito"/>
              </a:rPr>
              <a:t>zarar </a:t>
            </a:r>
            <a:r>
              <a:rPr sz="2400" spc="-10" dirty="0">
                <a:latin typeface="Carlito"/>
                <a:cs typeface="Carlito"/>
              </a:rPr>
              <a:t>görmüş kitaplarla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gelmesi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Okuldan </a:t>
            </a:r>
            <a:r>
              <a:rPr sz="2400" spc="-15" dirty="0">
                <a:latin typeface="Carlito"/>
                <a:cs typeface="Carlito"/>
              </a:rPr>
              <a:t>eve </a:t>
            </a:r>
            <a:r>
              <a:rPr sz="2400" dirty="0">
                <a:latin typeface="Carlito"/>
                <a:cs typeface="Carlito"/>
              </a:rPr>
              <a:t>aç </a:t>
            </a:r>
            <a:r>
              <a:rPr sz="2400" spc="-5" dirty="0">
                <a:latin typeface="Carlito"/>
                <a:cs typeface="Carlito"/>
              </a:rPr>
              <a:t>gelmesi </a:t>
            </a:r>
            <a:r>
              <a:rPr sz="2400" spc="-10" dirty="0">
                <a:latin typeface="Carlito"/>
                <a:cs typeface="Carlito"/>
              </a:rPr>
              <a:t>(Harçlığı </a:t>
            </a:r>
            <a:r>
              <a:rPr sz="2400" spc="-5" dirty="0">
                <a:latin typeface="Carlito"/>
                <a:cs typeface="Carlito"/>
              </a:rPr>
              <a:t>alındığı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için)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4905" y="401193"/>
            <a:ext cx="48558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15" dirty="0"/>
              <a:t>Mağduriyet</a:t>
            </a:r>
            <a:r>
              <a:rPr sz="4000" spc="-70" dirty="0"/>
              <a:t> </a:t>
            </a:r>
            <a:r>
              <a:rPr sz="4000" dirty="0"/>
              <a:t>Belirtileri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1813" y="1600200"/>
            <a:ext cx="7903209" cy="3378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İçe </a:t>
            </a:r>
            <a:r>
              <a:rPr sz="2400" spc="-10" dirty="0">
                <a:latin typeface="Carlito"/>
                <a:cs typeface="Carlito"/>
              </a:rPr>
              <a:t>kapanma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30" dirty="0">
                <a:latin typeface="Carlito"/>
                <a:cs typeface="Carlito"/>
              </a:rPr>
              <a:t>kekeleme </a:t>
            </a:r>
            <a:r>
              <a:rPr sz="2400" dirty="0">
                <a:latin typeface="Carlito"/>
                <a:cs typeface="Carlito"/>
              </a:rPr>
              <a:t>gibi </a:t>
            </a:r>
            <a:r>
              <a:rPr sz="2400" spc="-5" dirty="0">
                <a:latin typeface="Carlito"/>
                <a:cs typeface="Carlito"/>
              </a:rPr>
              <a:t>durumların  </a:t>
            </a:r>
            <a:r>
              <a:rPr sz="2400" spc="-25" dirty="0">
                <a:latin typeface="Carlito"/>
                <a:cs typeface="Carlito"/>
              </a:rPr>
              <a:t>ortaya</a:t>
            </a:r>
            <a:r>
              <a:rPr sz="2400" spc="-5" dirty="0">
                <a:latin typeface="Carlito"/>
                <a:cs typeface="Carlito"/>
              </a:rPr>
              <a:t> çıkması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5" dirty="0">
                <a:latin typeface="Carlito"/>
                <a:cs typeface="Carlito"/>
              </a:rPr>
              <a:t>Yemek </a:t>
            </a:r>
            <a:r>
              <a:rPr sz="2400" spc="-5" dirty="0">
                <a:latin typeface="Carlito"/>
                <a:cs typeface="Carlito"/>
              </a:rPr>
              <a:t>yememe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sıkıntı </a:t>
            </a:r>
            <a:r>
              <a:rPr sz="2400" spc="-5" dirty="0">
                <a:latin typeface="Carlito"/>
                <a:cs typeface="Carlito"/>
              </a:rPr>
              <a:t>durumlarının </a:t>
            </a:r>
            <a:r>
              <a:rPr sz="2400" spc="-25" dirty="0">
                <a:latin typeface="Carlito"/>
                <a:cs typeface="Carlito"/>
              </a:rPr>
              <a:t>ortaya  </a:t>
            </a:r>
            <a:r>
              <a:rPr sz="2400" dirty="0">
                <a:latin typeface="Carlito"/>
                <a:cs typeface="Carlito"/>
              </a:rPr>
              <a:t>çıkması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Sürekli </a:t>
            </a:r>
            <a:r>
              <a:rPr sz="2400" spc="-5" dirty="0">
                <a:latin typeface="Carlito"/>
                <a:cs typeface="Carlito"/>
              </a:rPr>
              <a:t>uyumak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istemesi</a:t>
            </a:r>
            <a:endParaRPr sz="2400" dirty="0">
              <a:latin typeface="Carlito"/>
              <a:cs typeface="Carlito"/>
            </a:endParaRPr>
          </a:p>
          <a:p>
            <a:pPr marL="355600" marR="148971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Kabus görme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uykusunda </a:t>
            </a:r>
            <a:r>
              <a:rPr sz="2400" spc="-5" dirty="0">
                <a:latin typeface="Carlito"/>
                <a:cs typeface="Carlito"/>
              </a:rPr>
              <a:t>bağırma,  </a:t>
            </a:r>
            <a:r>
              <a:rPr sz="2400" spc="-10" dirty="0">
                <a:latin typeface="Carlito"/>
                <a:cs typeface="Carlito"/>
              </a:rPr>
              <a:t>sayıklama,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ağlaması</a:t>
            </a:r>
          </a:p>
          <a:p>
            <a:pPr marL="355600" marR="7277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0" dirty="0">
                <a:latin typeface="Carlito"/>
                <a:cs typeface="Carlito"/>
              </a:rPr>
              <a:t>Yara-bereler, </a:t>
            </a:r>
            <a:r>
              <a:rPr sz="2400" spc="-45" dirty="0">
                <a:latin typeface="Carlito"/>
                <a:cs typeface="Carlito"/>
              </a:rPr>
              <a:t>kesikler, </a:t>
            </a:r>
            <a:r>
              <a:rPr sz="2400" spc="-15" dirty="0">
                <a:latin typeface="Carlito"/>
                <a:cs typeface="Carlito"/>
              </a:rPr>
              <a:t>doğal </a:t>
            </a:r>
            <a:r>
              <a:rPr sz="2400" spc="-5" dirty="0">
                <a:latin typeface="Carlito"/>
                <a:cs typeface="Carlito"/>
              </a:rPr>
              <a:t>bir açıklaması  </a:t>
            </a:r>
            <a:r>
              <a:rPr sz="2400" spc="-20" dirty="0">
                <a:latin typeface="Carlito"/>
                <a:cs typeface="Carlito"/>
              </a:rPr>
              <a:t>olmayan </a:t>
            </a:r>
            <a:r>
              <a:rPr sz="2400" spc="-5" dirty="0">
                <a:latin typeface="Carlito"/>
                <a:cs typeface="Carlito"/>
              </a:rPr>
              <a:t>tırmalama izlerinin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olması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4905" y="401193"/>
            <a:ext cx="48558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15" dirty="0"/>
              <a:t>Mağduriyet</a:t>
            </a:r>
            <a:r>
              <a:rPr sz="4000" spc="-70" dirty="0"/>
              <a:t> </a:t>
            </a:r>
            <a:r>
              <a:rPr sz="4000" dirty="0"/>
              <a:t>Belirtileri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981200"/>
            <a:ext cx="7552690" cy="320921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Bedeninde </a:t>
            </a:r>
            <a:r>
              <a:rPr sz="2400" spc="-10" dirty="0">
                <a:latin typeface="Carlito"/>
                <a:cs typeface="Carlito"/>
              </a:rPr>
              <a:t>açıklanamayan </a:t>
            </a:r>
            <a:r>
              <a:rPr sz="2400" spc="-5" dirty="0">
                <a:latin typeface="Carlito"/>
                <a:cs typeface="Carlito"/>
              </a:rPr>
              <a:t>morluklar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olması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Eşyalarının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kaybolması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Fazla para </a:t>
            </a:r>
            <a:r>
              <a:rPr sz="2400" spc="-15" dirty="0">
                <a:latin typeface="Carlito"/>
                <a:cs typeface="Carlito"/>
              </a:rPr>
              <a:t>isteme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0" dirty="0">
                <a:latin typeface="Carlito"/>
                <a:cs typeface="Carlito"/>
              </a:rPr>
              <a:t>evden </a:t>
            </a:r>
            <a:r>
              <a:rPr sz="2400" spc="-20" dirty="0">
                <a:latin typeface="Carlito"/>
                <a:cs typeface="Carlito"/>
              </a:rPr>
              <a:t>para çalmaya  </a:t>
            </a:r>
            <a:r>
              <a:rPr sz="2400" spc="-5" dirty="0">
                <a:latin typeface="Carlito"/>
                <a:cs typeface="Carlito"/>
              </a:rPr>
              <a:t>başlaması </a:t>
            </a:r>
            <a:r>
              <a:rPr sz="2400" spc="-15" dirty="0">
                <a:latin typeface="Carlito"/>
                <a:cs typeface="Carlito"/>
              </a:rPr>
              <a:t>(haraç </a:t>
            </a:r>
            <a:r>
              <a:rPr sz="2400" spc="-5" dirty="0">
                <a:latin typeface="Carlito"/>
                <a:cs typeface="Carlito"/>
              </a:rPr>
              <a:t>vermek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için)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Harçlığını sürekli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kaybetmesi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Ne </a:t>
            </a:r>
            <a:r>
              <a:rPr sz="2400" spc="-5" dirty="0">
                <a:latin typeface="Carlito"/>
                <a:cs typeface="Carlito"/>
              </a:rPr>
              <a:t>sorunu olduğunu söylemek</a:t>
            </a:r>
            <a:r>
              <a:rPr sz="2400" spc="-10" dirty="0">
                <a:latin typeface="Carlito"/>
                <a:cs typeface="Carlito"/>
              </a:rPr>
              <a:t> istememesi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İntihar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girişimi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1250" y="341757"/>
            <a:ext cx="37668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Zorbalık</a:t>
            </a:r>
            <a:r>
              <a:rPr spc="-50" dirty="0"/>
              <a:t> </a:t>
            </a:r>
            <a:r>
              <a:rPr spc="-5" dirty="0"/>
              <a:t>Belirtileri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189482"/>
            <a:ext cx="7861934" cy="4866076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Akranlarından </a:t>
            </a:r>
            <a:r>
              <a:rPr sz="2400" spc="-5" dirty="0">
                <a:latin typeface="Carlito"/>
                <a:cs typeface="Carlito"/>
              </a:rPr>
              <a:t>daha güçlü olması </a:t>
            </a:r>
            <a:r>
              <a:rPr sz="2400" spc="-1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bunu </a:t>
            </a:r>
            <a:r>
              <a:rPr sz="2400" spc="-25" dirty="0">
                <a:latin typeface="Carlito"/>
                <a:cs typeface="Carlito"/>
              </a:rPr>
              <a:t>kötüye  </a:t>
            </a:r>
            <a:r>
              <a:rPr sz="2400" spc="-10" dirty="0">
                <a:latin typeface="Carlito"/>
                <a:cs typeface="Carlito"/>
              </a:rPr>
              <a:t>kullanması</a:t>
            </a:r>
            <a:endParaRPr sz="2400" dirty="0">
              <a:latin typeface="Carlito"/>
              <a:cs typeface="Carlito"/>
            </a:endParaRPr>
          </a:p>
          <a:p>
            <a:pPr marL="355600" marR="58864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5" dirty="0">
                <a:latin typeface="Carlito"/>
                <a:cs typeface="Carlito"/>
              </a:rPr>
              <a:t>Yönetmeyi </a:t>
            </a:r>
            <a:r>
              <a:rPr sz="2400" spc="-5" dirty="0">
                <a:latin typeface="Carlito"/>
                <a:cs typeface="Carlito"/>
              </a:rPr>
              <a:t>sevme, </a:t>
            </a:r>
            <a:r>
              <a:rPr sz="2400" spc="-25" dirty="0">
                <a:latin typeface="Carlito"/>
                <a:cs typeface="Carlito"/>
              </a:rPr>
              <a:t>kendi </a:t>
            </a:r>
            <a:r>
              <a:rPr sz="2400" spc="-10" dirty="0">
                <a:latin typeface="Carlito"/>
                <a:cs typeface="Carlito"/>
              </a:rPr>
              <a:t>istediği </a:t>
            </a:r>
            <a:r>
              <a:rPr sz="2400" spc="-5" dirty="0">
                <a:latin typeface="Carlito"/>
                <a:cs typeface="Carlito"/>
              </a:rPr>
              <a:t>olmadığında  çabuk </a:t>
            </a:r>
            <a:r>
              <a:rPr sz="2400" spc="-15" dirty="0">
                <a:latin typeface="Carlito"/>
                <a:cs typeface="Carlito"/>
              </a:rPr>
              <a:t>öfkelenme, </a:t>
            </a:r>
            <a:r>
              <a:rPr sz="2400" spc="-5" dirty="0">
                <a:latin typeface="Carlito"/>
                <a:cs typeface="Carlito"/>
              </a:rPr>
              <a:t>dürtüsel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olması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rlito"/>
                <a:cs typeface="Carlito"/>
              </a:rPr>
              <a:t>Yetişkinlere </a:t>
            </a:r>
            <a:r>
              <a:rPr sz="2400" spc="-20" dirty="0">
                <a:latin typeface="Carlito"/>
                <a:cs typeface="Carlito"/>
              </a:rPr>
              <a:t>karşı </a:t>
            </a:r>
            <a:r>
              <a:rPr sz="2400" spc="-10" dirty="0">
                <a:latin typeface="Carlito"/>
                <a:cs typeface="Carlito"/>
              </a:rPr>
              <a:t>gelme </a:t>
            </a:r>
            <a:r>
              <a:rPr sz="2400" spc="-15" dirty="0">
                <a:latin typeface="Carlito"/>
                <a:cs typeface="Carlito"/>
              </a:rPr>
              <a:t>ve saldırgan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davranması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Empati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kuramaması</a:t>
            </a:r>
            <a:endParaRPr sz="2400" dirty="0">
              <a:latin typeface="Carlito"/>
              <a:cs typeface="Carlito"/>
            </a:endParaRPr>
          </a:p>
          <a:p>
            <a:pPr marL="355600" marR="127952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Carlito"/>
                <a:cs typeface="Carlito"/>
              </a:rPr>
              <a:t>Erken yaşta </a:t>
            </a:r>
            <a:r>
              <a:rPr sz="2400" spc="-10" dirty="0">
                <a:latin typeface="Carlito"/>
                <a:cs typeface="Carlito"/>
              </a:rPr>
              <a:t>diğer </a:t>
            </a:r>
            <a:r>
              <a:rPr sz="2400" spc="-15" dirty="0">
                <a:latin typeface="Carlito"/>
                <a:cs typeface="Carlito"/>
              </a:rPr>
              <a:t>anti-sosyal davranışları  </a:t>
            </a:r>
            <a:r>
              <a:rPr sz="2400" spc="-10" dirty="0">
                <a:latin typeface="Carlito"/>
                <a:cs typeface="Carlito"/>
              </a:rPr>
              <a:t>sergilemesi</a:t>
            </a:r>
            <a:endParaRPr sz="2400" dirty="0">
              <a:latin typeface="Carlito"/>
              <a:cs typeface="Carlito"/>
            </a:endParaRPr>
          </a:p>
          <a:p>
            <a:pPr marL="355600" marR="72580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Popüler </a:t>
            </a:r>
            <a:r>
              <a:rPr sz="2400" spc="-5" dirty="0">
                <a:latin typeface="Carlito"/>
                <a:cs typeface="Carlito"/>
              </a:rPr>
              <a:t>olsun olmasın bir </a:t>
            </a:r>
            <a:r>
              <a:rPr sz="2400" spc="-20" dirty="0">
                <a:latin typeface="Carlito"/>
                <a:cs typeface="Carlito"/>
              </a:rPr>
              <a:t>taraftar </a:t>
            </a:r>
            <a:r>
              <a:rPr sz="2400" spc="-5" dirty="0">
                <a:latin typeface="Carlito"/>
                <a:cs typeface="Carlito"/>
              </a:rPr>
              <a:t>grubunun  olması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Okula </a:t>
            </a:r>
            <a:r>
              <a:rPr sz="2400" spc="-25" dirty="0">
                <a:latin typeface="Carlito"/>
                <a:cs typeface="Carlito"/>
              </a:rPr>
              <a:t>karşı </a:t>
            </a:r>
            <a:r>
              <a:rPr sz="2400" spc="-5" dirty="0">
                <a:latin typeface="Carlito"/>
                <a:cs typeface="Carlito"/>
              </a:rPr>
              <a:t>olumsuz </a:t>
            </a:r>
            <a:r>
              <a:rPr sz="2400" dirty="0">
                <a:latin typeface="Carlito"/>
                <a:cs typeface="Carlito"/>
              </a:rPr>
              <a:t>tutum </a:t>
            </a:r>
            <a:r>
              <a:rPr sz="2400" spc="-5" dirty="0">
                <a:latin typeface="Carlito"/>
                <a:cs typeface="Carlito"/>
              </a:rPr>
              <a:t>içinde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olması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4970" y="334137"/>
            <a:ext cx="53536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Okul </a:t>
            </a:r>
            <a:r>
              <a:rPr spc="-15" dirty="0"/>
              <a:t>düzeyinde</a:t>
            </a:r>
            <a:r>
              <a:rPr spc="-6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9000" y="1295400"/>
            <a:ext cx="8020684" cy="4923142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Sınıf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düzeyinde</a:t>
            </a:r>
            <a:endParaRPr sz="2400" dirty="0">
              <a:latin typeface="Carlito"/>
              <a:cs typeface="Carlito"/>
            </a:endParaRPr>
          </a:p>
          <a:p>
            <a:pPr marL="870585" indent="-457834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000" spc="-15" dirty="0">
                <a:latin typeface="Carlito"/>
                <a:cs typeface="Carlito"/>
              </a:rPr>
              <a:t>Zorbalık </a:t>
            </a:r>
            <a:r>
              <a:rPr sz="2000" spc="-10" dirty="0">
                <a:latin typeface="Carlito"/>
                <a:cs typeface="Carlito"/>
              </a:rPr>
              <a:t>sınıf </a:t>
            </a:r>
            <a:r>
              <a:rPr sz="2000" spc="-5" dirty="0">
                <a:latin typeface="Carlito"/>
                <a:cs typeface="Carlito"/>
              </a:rPr>
              <a:t>içinde </a:t>
            </a:r>
            <a:r>
              <a:rPr sz="2000" spc="-15" dirty="0">
                <a:latin typeface="Carlito"/>
                <a:cs typeface="Carlito"/>
              </a:rPr>
              <a:t>konuşulmalı </a:t>
            </a:r>
            <a:r>
              <a:rPr sz="2000" spc="-20" dirty="0">
                <a:latin typeface="Carlito"/>
                <a:cs typeface="Carlito"/>
              </a:rPr>
              <a:t>ve</a:t>
            </a:r>
            <a:r>
              <a:rPr sz="2000" spc="1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tartışılmalı</a:t>
            </a:r>
            <a:endParaRPr sz="2000" dirty="0">
              <a:latin typeface="Carlito"/>
              <a:cs typeface="Carlito"/>
            </a:endParaRPr>
          </a:p>
          <a:p>
            <a:pPr marL="870585" marR="1430020" indent="-457834">
              <a:lnSpc>
                <a:spcPts val="3020"/>
              </a:lnSpc>
              <a:spcBef>
                <a:spcPts val="72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000" spc="-20" dirty="0">
                <a:latin typeface="Carlito"/>
                <a:cs typeface="Carlito"/>
              </a:rPr>
              <a:t>Kurallar </a:t>
            </a:r>
            <a:r>
              <a:rPr sz="2000" spc="-15" dirty="0">
                <a:latin typeface="Carlito"/>
                <a:cs typeface="Carlito"/>
              </a:rPr>
              <a:t>birlikte </a:t>
            </a:r>
            <a:r>
              <a:rPr sz="2000" spc="-10" dirty="0">
                <a:latin typeface="Carlito"/>
                <a:cs typeface="Carlito"/>
              </a:rPr>
              <a:t>oluşturulmalı, </a:t>
            </a:r>
            <a:r>
              <a:rPr sz="2000" spc="-25" dirty="0">
                <a:latin typeface="Carlito"/>
                <a:cs typeface="Carlito"/>
              </a:rPr>
              <a:t>kurallara  </a:t>
            </a:r>
            <a:r>
              <a:rPr sz="2000" spc="-15" dirty="0">
                <a:latin typeface="Carlito"/>
                <a:cs typeface="Carlito"/>
              </a:rPr>
              <a:t>uymayanlar </a:t>
            </a:r>
            <a:r>
              <a:rPr sz="2000" spc="-5" dirty="0">
                <a:latin typeface="Carlito"/>
                <a:cs typeface="Carlito"/>
              </a:rPr>
              <a:t>için </a:t>
            </a:r>
            <a:r>
              <a:rPr sz="2000" spc="-15" dirty="0">
                <a:latin typeface="Carlito"/>
                <a:cs typeface="Carlito"/>
              </a:rPr>
              <a:t>yaptırımlar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belirlenmeli</a:t>
            </a:r>
            <a:endParaRPr sz="2000" dirty="0">
              <a:latin typeface="Carlito"/>
              <a:cs typeface="Carlito"/>
            </a:endParaRPr>
          </a:p>
          <a:p>
            <a:pPr marL="870585" marR="5080" indent="-457834">
              <a:lnSpc>
                <a:spcPts val="3030"/>
              </a:lnSpc>
              <a:spcBef>
                <a:spcPts val="6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000" spc="-10" dirty="0">
                <a:latin typeface="Carlito"/>
                <a:cs typeface="Carlito"/>
              </a:rPr>
              <a:t>İzleyiciler </a:t>
            </a:r>
            <a:r>
              <a:rPr sz="2000" spc="-5" dirty="0">
                <a:latin typeface="Carlito"/>
                <a:cs typeface="Carlito"/>
              </a:rPr>
              <a:t>için müdahale </a:t>
            </a:r>
            <a:r>
              <a:rPr sz="2000" spc="-10" dirty="0">
                <a:latin typeface="Carlito"/>
                <a:cs typeface="Carlito"/>
              </a:rPr>
              <a:t>etmenin gerekliliği </a:t>
            </a:r>
            <a:r>
              <a:rPr sz="2000" spc="-20" dirty="0">
                <a:latin typeface="Carlito"/>
                <a:cs typeface="Carlito"/>
              </a:rPr>
              <a:t>açıkça  </a:t>
            </a:r>
            <a:r>
              <a:rPr sz="2000" spc="-10" dirty="0">
                <a:latin typeface="Carlito"/>
                <a:cs typeface="Carlito"/>
              </a:rPr>
              <a:t>belirtilmeli, dışlanan </a:t>
            </a:r>
            <a:r>
              <a:rPr sz="2000" spc="-15" dirty="0">
                <a:latin typeface="Carlito"/>
                <a:cs typeface="Carlito"/>
              </a:rPr>
              <a:t>öğrencilere destek</a:t>
            </a:r>
            <a:r>
              <a:rPr sz="2000" spc="1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olunmalı.</a:t>
            </a:r>
            <a:endParaRPr sz="2000" dirty="0">
              <a:latin typeface="Carlito"/>
              <a:cs typeface="Carlito"/>
            </a:endParaRPr>
          </a:p>
          <a:p>
            <a:pPr marL="870585" indent="-457834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000" spc="-10" dirty="0">
                <a:latin typeface="Carlito"/>
                <a:cs typeface="Carlito"/>
              </a:rPr>
              <a:t>Sınıf </a:t>
            </a:r>
            <a:r>
              <a:rPr sz="2000" spc="-5" dirty="0">
                <a:latin typeface="Carlito"/>
                <a:cs typeface="Carlito"/>
              </a:rPr>
              <a:t>içi </a:t>
            </a:r>
            <a:r>
              <a:rPr sz="2000" spc="-10" dirty="0">
                <a:latin typeface="Carlito"/>
                <a:cs typeface="Carlito"/>
              </a:rPr>
              <a:t>diğer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etkinlikler:</a:t>
            </a:r>
            <a:endParaRPr sz="2000" dirty="0">
              <a:latin typeface="Carlito"/>
              <a:cs typeface="Carlito"/>
            </a:endParaRPr>
          </a:p>
          <a:p>
            <a:pPr marL="1270000" marR="721995" lvl="1" indent="-457200">
              <a:lnSpc>
                <a:spcPts val="3030"/>
              </a:lnSpc>
              <a:spcBef>
                <a:spcPts val="715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2000" spc="-10" dirty="0">
                <a:latin typeface="Carlito"/>
                <a:cs typeface="Carlito"/>
              </a:rPr>
              <a:t>Oyunlaştırma </a:t>
            </a:r>
            <a:r>
              <a:rPr sz="2000" spc="-20" dirty="0">
                <a:latin typeface="Carlito"/>
                <a:cs typeface="Carlito"/>
              </a:rPr>
              <a:t>(rol </a:t>
            </a:r>
            <a:r>
              <a:rPr sz="2000" spc="-10" dirty="0">
                <a:latin typeface="Carlito"/>
                <a:cs typeface="Carlito"/>
              </a:rPr>
              <a:t>canlandırma ile </a:t>
            </a:r>
            <a:r>
              <a:rPr sz="2000" spc="-45" dirty="0">
                <a:latin typeface="Carlito"/>
                <a:cs typeface="Carlito"/>
              </a:rPr>
              <a:t>kurallar,  </a:t>
            </a:r>
            <a:r>
              <a:rPr sz="2000" spc="-15" dirty="0">
                <a:latin typeface="Carlito"/>
                <a:cs typeface="Carlito"/>
              </a:rPr>
              <a:t>zorbalık </a:t>
            </a:r>
            <a:r>
              <a:rPr sz="2000" spc="-10" dirty="0">
                <a:latin typeface="Carlito"/>
                <a:cs typeface="Carlito"/>
              </a:rPr>
              <a:t>nedir </a:t>
            </a:r>
            <a:r>
              <a:rPr sz="2000" spc="-15" dirty="0">
                <a:latin typeface="Carlito"/>
                <a:cs typeface="Carlito"/>
              </a:rPr>
              <a:t>açıkça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anlaşılır)</a:t>
            </a:r>
            <a:endParaRPr sz="2000" dirty="0">
              <a:latin typeface="Carlito"/>
              <a:cs typeface="Carlito"/>
            </a:endParaRPr>
          </a:p>
          <a:p>
            <a:pPr marL="1270000" marR="183515" lvl="1" indent="-457200">
              <a:lnSpc>
                <a:spcPts val="3020"/>
              </a:lnSpc>
              <a:spcBef>
                <a:spcPts val="67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2000" spc="-20" dirty="0">
                <a:latin typeface="Carlito"/>
                <a:cs typeface="Carlito"/>
              </a:rPr>
              <a:t>Edebiyat </a:t>
            </a:r>
            <a:r>
              <a:rPr sz="2000" spc="-5" dirty="0">
                <a:latin typeface="Carlito"/>
                <a:cs typeface="Carlito"/>
              </a:rPr>
              <a:t>eserlerinden </a:t>
            </a:r>
            <a:r>
              <a:rPr sz="2000" spc="-15" dirty="0">
                <a:latin typeface="Carlito"/>
                <a:cs typeface="Carlito"/>
              </a:rPr>
              <a:t>yararlanma </a:t>
            </a:r>
            <a:r>
              <a:rPr sz="2000" spc="-20" dirty="0">
                <a:latin typeface="Carlito"/>
                <a:cs typeface="Carlito"/>
              </a:rPr>
              <a:t>(hikayedeki  </a:t>
            </a:r>
            <a:r>
              <a:rPr sz="2000" spc="-10" dirty="0">
                <a:latin typeface="Carlito"/>
                <a:cs typeface="Carlito"/>
              </a:rPr>
              <a:t>mağdurla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empati)</a:t>
            </a:r>
            <a:endParaRPr sz="2000" dirty="0">
              <a:latin typeface="Carlito"/>
              <a:cs typeface="Carlito"/>
            </a:endParaRPr>
          </a:p>
          <a:p>
            <a:pPr marL="1270000" lvl="1" indent="-45783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270000" algn="l"/>
                <a:tab pos="1270635" algn="l"/>
              </a:tabLst>
            </a:pPr>
            <a:r>
              <a:rPr sz="2000" spc="-15" dirty="0">
                <a:latin typeface="Carlito"/>
                <a:cs typeface="Carlito"/>
              </a:rPr>
              <a:t>Filmlerden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yararlanma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4970" y="401193"/>
            <a:ext cx="535368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Okul </a:t>
            </a:r>
            <a:r>
              <a:rPr spc="-15" dirty="0"/>
              <a:t>düzeyinde</a:t>
            </a:r>
            <a:r>
              <a:rPr spc="-6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524000"/>
            <a:ext cx="7745730" cy="4687821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Sınıf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düzeyinde</a:t>
            </a:r>
            <a:endParaRPr sz="2400" dirty="0">
              <a:latin typeface="Carlito"/>
              <a:cs typeface="Carlito"/>
            </a:endParaRPr>
          </a:p>
          <a:p>
            <a:pPr marL="870585" marR="270510" indent="-457834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Öğretmenin </a:t>
            </a:r>
            <a:r>
              <a:rPr sz="2400" spc="-20" dirty="0">
                <a:latin typeface="Carlito"/>
                <a:cs typeface="Carlito"/>
              </a:rPr>
              <a:t>zorbalığa </a:t>
            </a:r>
            <a:r>
              <a:rPr sz="2400" spc="-25" dirty="0">
                <a:latin typeface="Carlito"/>
                <a:cs typeface="Carlito"/>
              </a:rPr>
              <a:t>karşı </a:t>
            </a:r>
            <a:r>
              <a:rPr sz="2400" spc="-5" dirty="0">
                <a:latin typeface="Carlito"/>
                <a:cs typeface="Carlito"/>
              </a:rPr>
              <a:t>tutumu, </a:t>
            </a:r>
            <a:r>
              <a:rPr sz="2400" spc="-10" dirty="0">
                <a:latin typeface="Carlito"/>
                <a:cs typeface="Carlito"/>
              </a:rPr>
              <a:t>öğretmen  </a:t>
            </a:r>
            <a:r>
              <a:rPr sz="2400" spc="-5" dirty="0">
                <a:latin typeface="Carlito"/>
                <a:cs typeface="Carlito"/>
              </a:rPr>
              <a:t>model olmalı</a:t>
            </a:r>
            <a:endParaRPr sz="2400" dirty="0">
              <a:latin typeface="Carlito"/>
              <a:cs typeface="Carlito"/>
            </a:endParaRPr>
          </a:p>
          <a:p>
            <a:pPr marL="870585" indent="-457834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Güvenli sınıf ortamı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sağlamalı</a:t>
            </a:r>
            <a:endParaRPr sz="2400" dirty="0">
              <a:latin typeface="Carlito"/>
              <a:cs typeface="Carlito"/>
            </a:endParaRPr>
          </a:p>
          <a:p>
            <a:pPr marL="870585" marR="5080" indent="-457834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Mağdurları </a:t>
            </a:r>
            <a:r>
              <a:rPr sz="2400" spc="-15" dirty="0">
                <a:latin typeface="Carlito"/>
                <a:cs typeface="Carlito"/>
              </a:rPr>
              <a:t>kendisiyle </a:t>
            </a:r>
            <a:r>
              <a:rPr sz="2400" spc="-25" dirty="0">
                <a:latin typeface="Carlito"/>
                <a:cs typeface="Carlito"/>
              </a:rPr>
              <a:t>rahatça </a:t>
            </a:r>
            <a:r>
              <a:rPr sz="2400" spc="-30" dirty="0">
                <a:latin typeface="Carlito"/>
                <a:cs typeface="Carlito"/>
              </a:rPr>
              <a:t>konuşmaya </a:t>
            </a:r>
            <a:r>
              <a:rPr sz="2400" spc="-20" dirty="0">
                <a:latin typeface="Carlito"/>
                <a:cs typeface="Carlito"/>
              </a:rPr>
              <a:t>teşvik  </a:t>
            </a:r>
            <a:r>
              <a:rPr sz="2400" spc="-10" dirty="0">
                <a:latin typeface="Carlito"/>
                <a:cs typeface="Carlito"/>
              </a:rPr>
              <a:t>etmeli</a:t>
            </a:r>
            <a:endParaRPr sz="2400" dirty="0">
              <a:latin typeface="Carlito"/>
              <a:cs typeface="Carlito"/>
            </a:endParaRPr>
          </a:p>
          <a:p>
            <a:pPr marL="870585" marR="176530" indent="-457834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5" dirty="0">
                <a:latin typeface="Carlito"/>
                <a:cs typeface="Carlito"/>
              </a:rPr>
              <a:t>Sınıfta zorbalık farkındalığı yaratıldığında </a:t>
            </a:r>
            <a:r>
              <a:rPr sz="2400" spc="-20" dirty="0">
                <a:latin typeface="Carlito"/>
                <a:cs typeface="Carlito"/>
              </a:rPr>
              <a:t>zorba  </a:t>
            </a:r>
            <a:r>
              <a:rPr sz="2400" spc="-10" dirty="0">
                <a:latin typeface="Carlito"/>
                <a:cs typeface="Carlito"/>
              </a:rPr>
              <a:t>onaylanmadığını </a:t>
            </a:r>
            <a:r>
              <a:rPr sz="2400" spc="-55" dirty="0">
                <a:latin typeface="Carlito"/>
                <a:cs typeface="Carlito"/>
              </a:rPr>
              <a:t>görür. </a:t>
            </a:r>
            <a:r>
              <a:rPr sz="2400" spc="-10" dirty="0">
                <a:latin typeface="Carlito"/>
                <a:cs typeface="Carlito"/>
              </a:rPr>
              <a:t>Hiçbir aktör </a:t>
            </a:r>
            <a:r>
              <a:rPr sz="2400" spc="-15" dirty="0">
                <a:latin typeface="Carlito"/>
                <a:cs typeface="Carlito"/>
              </a:rPr>
              <a:t>seyircisiz  </a:t>
            </a:r>
            <a:r>
              <a:rPr sz="2400" spc="-10" dirty="0">
                <a:latin typeface="Carlito"/>
                <a:cs typeface="Carlito"/>
              </a:rPr>
              <a:t>oynamak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istemez.</a:t>
            </a:r>
            <a:endParaRPr sz="2400" dirty="0">
              <a:latin typeface="Carlito"/>
              <a:cs typeface="Carlito"/>
            </a:endParaRPr>
          </a:p>
          <a:p>
            <a:pPr marL="870585" marR="231140" indent="-457834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70585" algn="l"/>
                <a:tab pos="871219" algn="l"/>
              </a:tabLst>
            </a:pPr>
            <a:r>
              <a:rPr sz="2400" spc="-10" dirty="0">
                <a:latin typeface="Carlito"/>
                <a:cs typeface="Carlito"/>
              </a:rPr>
              <a:t>Öğretmen </a:t>
            </a:r>
            <a:r>
              <a:rPr sz="2400" spc="-20" dirty="0">
                <a:latin typeface="Carlito"/>
                <a:cs typeface="Carlito"/>
              </a:rPr>
              <a:t>mağdura </a:t>
            </a:r>
            <a:r>
              <a:rPr sz="2400" spc="-15" dirty="0">
                <a:latin typeface="Carlito"/>
                <a:cs typeface="Carlito"/>
              </a:rPr>
              <a:t>“kendini </a:t>
            </a:r>
            <a:r>
              <a:rPr sz="2400" spc="-25" dirty="0">
                <a:latin typeface="Carlito"/>
                <a:cs typeface="Carlito"/>
              </a:rPr>
              <a:t>koruyamıyorsun”  </a:t>
            </a:r>
            <a:r>
              <a:rPr sz="2400" spc="-10" dirty="0">
                <a:latin typeface="Carlito"/>
                <a:cs typeface="Carlito"/>
              </a:rPr>
              <a:t>tutumuyla yaklaşmamalı. Mağduru</a:t>
            </a:r>
            <a:r>
              <a:rPr sz="2400" spc="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suçlama.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6615" y="4417026"/>
            <a:ext cx="2369088" cy="2261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42003"/>
            <a:ext cx="3036942" cy="1360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32078" y="1371600"/>
            <a:ext cx="6669533" cy="992579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17930" marR="5080" indent="-1205865">
              <a:lnSpc>
                <a:spcPts val="3570"/>
              </a:lnSpc>
              <a:spcBef>
                <a:spcPts val="540"/>
              </a:spcBef>
            </a:pPr>
            <a:r>
              <a:rPr sz="3200" dirty="0">
                <a:solidFill>
                  <a:srgbClr val="660066"/>
                </a:solidFill>
              </a:rPr>
              <a:t>Bir </a:t>
            </a:r>
            <a:r>
              <a:rPr sz="3200" spc="-15" dirty="0">
                <a:solidFill>
                  <a:srgbClr val="660066"/>
                </a:solidFill>
              </a:rPr>
              <a:t>davranışın akran zorbalığı olarak  </a:t>
            </a:r>
            <a:r>
              <a:rPr sz="3200" spc="-5" dirty="0">
                <a:solidFill>
                  <a:srgbClr val="660066"/>
                </a:solidFill>
              </a:rPr>
              <a:t>tanımlanabilmesi</a:t>
            </a:r>
            <a:r>
              <a:rPr sz="3200" spc="5" dirty="0">
                <a:solidFill>
                  <a:srgbClr val="660066"/>
                </a:solidFill>
              </a:rPr>
              <a:t> </a:t>
            </a:r>
            <a:r>
              <a:rPr sz="3200" spc="-5" dirty="0">
                <a:solidFill>
                  <a:srgbClr val="660066"/>
                </a:solidFill>
              </a:rPr>
              <a:t>için</a:t>
            </a:r>
            <a:endParaRPr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457200" y="2667000"/>
            <a:ext cx="7650480" cy="29706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rlito"/>
                <a:cs typeface="Carlito"/>
              </a:rPr>
              <a:t>bir </a:t>
            </a:r>
            <a:r>
              <a:rPr sz="2600" spc="-10" dirty="0">
                <a:latin typeface="Carlito"/>
                <a:cs typeface="Carlito"/>
              </a:rPr>
              <a:t>bireyin/grubun </a:t>
            </a:r>
            <a:r>
              <a:rPr sz="2600" spc="-5" dirty="0">
                <a:latin typeface="Carlito"/>
                <a:cs typeface="Carlito"/>
              </a:rPr>
              <a:t>bir </a:t>
            </a:r>
            <a:r>
              <a:rPr sz="2600" spc="-20" dirty="0">
                <a:latin typeface="Carlito"/>
                <a:cs typeface="Carlito"/>
              </a:rPr>
              <a:t>bireye </a:t>
            </a:r>
            <a:r>
              <a:rPr sz="2600" spc="-10" dirty="0">
                <a:latin typeface="Carlito"/>
                <a:cs typeface="Carlito"/>
              </a:rPr>
              <a:t>yönelik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uyguladığı,</a:t>
            </a:r>
            <a:endParaRPr sz="2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10" dirty="0">
                <a:solidFill>
                  <a:srgbClr val="FF0000"/>
                </a:solidFill>
                <a:latin typeface="Carlito"/>
                <a:cs typeface="Carlito"/>
              </a:rPr>
              <a:t>tekrarlanan </a:t>
            </a:r>
            <a:r>
              <a:rPr sz="2600" spc="-15" dirty="0">
                <a:latin typeface="Carlito"/>
                <a:cs typeface="Carlito"/>
              </a:rPr>
              <a:t>ve </a:t>
            </a:r>
            <a:r>
              <a:rPr sz="2600" spc="-10" dirty="0">
                <a:latin typeface="Carlito"/>
                <a:cs typeface="Carlito"/>
              </a:rPr>
              <a:t>sürekliliği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olan,</a:t>
            </a:r>
            <a:endParaRPr sz="2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rlito"/>
                <a:cs typeface="Carlito"/>
              </a:rPr>
              <a:t>gücün </a:t>
            </a:r>
            <a:r>
              <a:rPr sz="2600" spc="-10" dirty="0">
                <a:latin typeface="Carlito"/>
                <a:cs typeface="Carlito"/>
              </a:rPr>
              <a:t>sistematik </a:t>
            </a:r>
            <a:r>
              <a:rPr sz="2600" spc="-15" dirty="0">
                <a:latin typeface="Carlito"/>
                <a:cs typeface="Carlito"/>
              </a:rPr>
              <a:t>olarak </a:t>
            </a:r>
            <a:r>
              <a:rPr sz="2600" spc="-30" dirty="0">
                <a:solidFill>
                  <a:srgbClr val="FF0000"/>
                </a:solidFill>
                <a:latin typeface="Carlito"/>
                <a:cs typeface="Carlito"/>
              </a:rPr>
              <a:t>kötüye </a:t>
            </a:r>
            <a:r>
              <a:rPr sz="2600" spc="-5" dirty="0">
                <a:solidFill>
                  <a:srgbClr val="FF0000"/>
                </a:solidFill>
                <a:latin typeface="Carlito"/>
                <a:cs typeface="Carlito"/>
              </a:rPr>
              <a:t>kullanılması</a:t>
            </a:r>
            <a:r>
              <a:rPr sz="2600" spc="-5" dirty="0">
                <a:latin typeface="Carlito"/>
                <a:cs typeface="Carlito"/>
              </a:rPr>
              <a:t>nı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içeren,</a:t>
            </a:r>
            <a:endParaRPr sz="26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25" dirty="0">
                <a:solidFill>
                  <a:srgbClr val="FF0000"/>
                </a:solidFill>
                <a:latin typeface="Carlito"/>
                <a:cs typeface="Carlito"/>
              </a:rPr>
              <a:t>zarar </a:t>
            </a:r>
            <a:r>
              <a:rPr sz="2600" spc="-5" dirty="0">
                <a:solidFill>
                  <a:srgbClr val="FF0000"/>
                </a:solidFill>
                <a:latin typeface="Carlito"/>
                <a:cs typeface="Carlito"/>
              </a:rPr>
              <a:t>verici </a:t>
            </a:r>
            <a:r>
              <a:rPr sz="2600" spc="-15" dirty="0">
                <a:solidFill>
                  <a:srgbClr val="FF0000"/>
                </a:solidFill>
                <a:latin typeface="Carlito"/>
                <a:cs typeface="Carlito"/>
              </a:rPr>
              <a:t>ve </a:t>
            </a:r>
            <a:r>
              <a:rPr sz="2600" dirty="0">
                <a:solidFill>
                  <a:srgbClr val="FF0000"/>
                </a:solidFill>
                <a:latin typeface="Carlito"/>
                <a:cs typeface="Carlito"/>
              </a:rPr>
              <a:t>incitici </a:t>
            </a:r>
            <a:r>
              <a:rPr sz="2600" spc="-15" dirty="0">
                <a:latin typeface="Carlito"/>
                <a:cs typeface="Carlito"/>
              </a:rPr>
              <a:t>davranışlar</a:t>
            </a:r>
            <a:endParaRPr sz="2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Carlito"/>
                <a:cs typeface="Carlito"/>
              </a:rPr>
              <a:t>olması</a:t>
            </a:r>
            <a:r>
              <a:rPr sz="2600" spc="-10" dirty="0">
                <a:latin typeface="Carlito"/>
                <a:cs typeface="Carlito"/>
              </a:rPr>
              <a:t> </a:t>
            </a:r>
            <a:r>
              <a:rPr sz="2600" spc="-30" dirty="0">
                <a:latin typeface="Carlito"/>
                <a:cs typeface="Carlito"/>
              </a:rPr>
              <a:t>gerekmektedir.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6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064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4970" y="401193"/>
            <a:ext cx="535368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Okul </a:t>
            </a:r>
            <a:r>
              <a:rPr sz="4000" spc="-15" dirty="0"/>
              <a:t>düzeyinde</a:t>
            </a:r>
            <a:r>
              <a:rPr sz="4000" spc="-60" dirty="0"/>
              <a:t> </a:t>
            </a:r>
            <a:r>
              <a:rPr sz="4000" spc="-5" dirty="0"/>
              <a:t>önleme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38200" y="1752600"/>
            <a:ext cx="7619365" cy="30707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45465" indent="-457834">
              <a:lnSpc>
                <a:spcPct val="100000"/>
              </a:lnSpc>
              <a:spcBef>
                <a:spcPts val="105"/>
              </a:spcBef>
              <a:buFont typeface="Arial"/>
              <a:buChar char="–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Bütüncül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yaklaşımı </a:t>
            </a:r>
            <a:r>
              <a:rPr sz="2400" spc="-10" dirty="0">
                <a:latin typeface="Carlito"/>
                <a:cs typeface="Carlito"/>
              </a:rPr>
              <a:t>(Okul yönetimi,  öğretmen, </a:t>
            </a:r>
            <a:r>
              <a:rPr sz="2400" spc="-5" dirty="0">
                <a:latin typeface="Carlito"/>
                <a:cs typeface="Carlito"/>
              </a:rPr>
              <a:t>öğrenci, </a:t>
            </a:r>
            <a:r>
              <a:rPr sz="2400" spc="-10" dirty="0">
                <a:latin typeface="Carlito"/>
                <a:cs typeface="Carlito"/>
              </a:rPr>
              <a:t>veli, personel, </a:t>
            </a:r>
            <a:r>
              <a:rPr sz="2400" spc="-15" dirty="0">
                <a:latin typeface="Carlito"/>
                <a:cs typeface="Carlito"/>
              </a:rPr>
              <a:t>okul  </a:t>
            </a:r>
            <a:r>
              <a:rPr sz="2400" dirty="0">
                <a:latin typeface="Carlito"/>
                <a:cs typeface="Carlito"/>
              </a:rPr>
              <a:t>servis </a:t>
            </a:r>
            <a:r>
              <a:rPr sz="2400" spc="-15" dirty="0">
                <a:latin typeface="Carlito"/>
                <a:cs typeface="Carlito"/>
              </a:rPr>
              <a:t>şoförü, </a:t>
            </a:r>
            <a:r>
              <a:rPr sz="2400" spc="-10" dirty="0">
                <a:latin typeface="Carlito"/>
                <a:cs typeface="Carlito"/>
              </a:rPr>
              <a:t>okul </a:t>
            </a:r>
            <a:r>
              <a:rPr sz="2400" spc="-5" dirty="0">
                <a:latin typeface="Carlito"/>
                <a:cs typeface="Carlito"/>
              </a:rPr>
              <a:t>bahçesindeki </a:t>
            </a:r>
            <a:r>
              <a:rPr sz="2400" spc="-15" dirty="0">
                <a:latin typeface="Carlito"/>
                <a:cs typeface="Carlito"/>
              </a:rPr>
              <a:t>bekçi,  </a:t>
            </a:r>
            <a:r>
              <a:rPr sz="2400" spc="-10" dirty="0">
                <a:latin typeface="Carlito"/>
                <a:cs typeface="Carlito"/>
              </a:rPr>
              <a:t>nöbetçi öğretmen, </a:t>
            </a:r>
            <a:r>
              <a:rPr sz="2400" spc="-5" dirty="0">
                <a:latin typeface="Carlito"/>
                <a:cs typeface="Carlito"/>
              </a:rPr>
              <a:t>öğrenci </a:t>
            </a:r>
            <a:r>
              <a:rPr sz="2400" spc="-15" dirty="0">
                <a:latin typeface="Carlito"/>
                <a:cs typeface="Carlito"/>
              </a:rPr>
              <a:t>kantininde  </a:t>
            </a:r>
            <a:r>
              <a:rPr sz="2400" spc="-30" dirty="0">
                <a:latin typeface="Carlito"/>
                <a:cs typeface="Carlito"/>
              </a:rPr>
              <a:t>çalışanlar, </a:t>
            </a:r>
            <a:r>
              <a:rPr sz="2400" spc="-55" dirty="0">
                <a:latin typeface="Carlito"/>
                <a:cs typeface="Carlito"/>
              </a:rPr>
              <a:t>koridor, </a:t>
            </a:r>
            <a:r>
              <a:rPr sz="2400" spc="-10" dirty="0">
                <a:latin typeface="Carlito"/>
                <a:cs typeface="Carlito"/>
              </a:rPr>
              <a:t>tuvalet, </a:t>
            </a:r>
            <a:r>
              <a:rPr sz="2400" spc="-15" dirty="0">
                <a:latin typeface="Carlito"/>
                <a:cs typeface="Carlito"/>
              </a:rPr>
              <a:t>yatakhane,  </a:t>
            </a:r>
            <a:r>
              <a:rPr sz="2400" spc="-5" dirty="0">
                <a:latin typeface="Carlito"/>
                <a:cs typeface="Carlito"/>
              </a:rPr>
              <a:t>yemekhane, </a:t>
            </a:r>
            <a:r>
              <a:rPr sz="2400" spc="-35" dirty="0">
                <a:latin typeface="Carlito"/>
                <a:cs typeface="Carlito"/>
              </a:rPr>
              <a:t>laboratuar, </a:t>
            </a:r>
            <a:r>
              <a:rPr sz="2400" spc="-5" dirty="0">
                <a:latin typeface="Carlito"/>
                <a:cs typeface="Carlito"/>
              </a:rPr>
              <a:t>spor salonu </a:t>
            </a:r>
            <a:r>
              <a:rPr sz="2400" dirty="0">
                <a:latin typeface="Carlito"/>
                <a:cs typeface="Carlito"/>
              </a:rPr>
              <a:t>gibi  </a:t>
            </a:r>
            <a:r>
              <a:rPr sz="2400" spc="-10" dirty="0">
                <a:latin typeface="Carlito"/>
                <a:cs typeface="Carlito"/>
              </a:rPr>
              <a:t>kullanılan yerlerdeki </a:t>
            </a:r>
            <a:r>
              <a:rPr sz="2400" spc="-15" dirty="0">
                <a:latin typeface="Carlito"/>
                <a:cs typeface="Carlito"/>
              </a:rPr>
              <a:t>görevli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okul</a:t>
            </a:r>
            <a:endParaRPr sz="24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rlito"/>
                <a:cs typeface="Carlito"/>
              </a:rPr>
              <a:t>personeline </a:t>
            </a:r>
            <a:r>
              <a:rPr sz="2400" spc="-15" dirty="0">
                <a:latin typeface="Carlito"/>
                <a:cs typeface="Carlito"/>
              </a:rPr>
              <a:t>zorbalıkla </a:t>
            </a:r>
            <a:r>
              <a:rPr sz="2400" dirty="0">
                <a:latin typeface="Carlito"/>
                <a:cs typeface="Carlito"/>
              </a:rPr>
              <a:t>ilgili eğitim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verilmeli)</a:t>
            </a:r>
            <a:endParaRPr sz="24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Güvenli bir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iklimi</a:t>
            </a:r>
            <a:r>
              <a:rPr sz="2400" spc="5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sağlanmalı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5213" y="228600"/>
            <a:ext cx="535368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Okul </a:t>
            </a:r>
            <a:r>
              <a:rPr spc="-15" dirty="0"/>
              <a:t>düzeyinde</a:t>
            </a:r>
            <a:r>
              <a:rPr spc="-60" dirty="0"/>
              <a:t> </a:t>
            </a:r>
            <a:r>
              <a:rPr spc="-5" dirty="0"/>
              <a:t>önleme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447800"/>
            <a:ext cx="8062595" cy="44685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44320" marR="717550" indent="-810895" algn="just">
              <a:lnSpc>
                <a:spcPct val="100000"/>
              </a:lnSpc>
              <a:spcBef>
                <a:spcPts val="105"/>
              </a:spcBef>
            </a:pPr>
            <a:r>
              <a:rPr sz="2800" spc="-35" dirty="0">
                <a:solidFill>
                  <a:srgbClr val="6F2F9F"/>
                </a:solidFill>
                <a:latin typeface="Carlito"/>
                <a:cs typeface="Carlito"/>
              </a:rPr>
              <a:t>Yönetici </a:t>
            </a: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ve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Öğretmenlerin 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Dikkat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Etmesi  </a:t>
            </a:r>
            <a:r>
              <a:rPr sz="2800" spc="-25" dirty="0">
                <a:solidFill>
                  <a:srgbClr val="6F2F9F"/>
                </a:solidFill>
                <a:latin typeface="Carlito"/>
                <a:cs typeface="Carlito"/>
              </a:rPr>
              <a:t>Gereken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Bazı </a:t>
            </a:r>
            <a:r>
              <a:rPr sz="2800" spc="-55" dirty="0">
                <a:solidFill>
                  <a:srgbClr val="6F2F9F"/>
                </a:solidFill>
                <a:latin typeface="Carlito"/>
                <a:cs typeface="Carlito"/>
              </a:rPr>
              <a:t>Temel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Prensipler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Önleme </a:t>
            </a:r>
            <a:r>
              <a:rPr sz="2400" spc="-25" dirty="0">
                <a:latin typeface="Carlito"/>
                <a:cs typeface="Carlito"/>
              </a:rPr>
              <a:t>protokolünde </a:t>
            </a:r>
            <a:r>
              <a:rPr sz="2400" spc="-5" dirty="0">
                <a:latin typeface="Carlito"/>
                <a:cs typeface="Carlito"/>
              </a:rPr>
              <a:t>açık </a:t>
            </a:r>
            <a:r>
              <a:rPr sz="2400" spc="-10" dirty="0">
                <a:latin typeface="Carlito"/>
                <a:cs typeface="Carlito"/>
              </a:rPr>
              <a:t>bir şekilde belirtilmiş olan  beklentiler </a:t>
            </a:r>
            <a:r>
              <a:rPr sz="2400" spc="-15" dirty="0">
                <a:latin typeface="Carlito"/>
                <a:cs typeface="Carlito"/>
              </a:rPr>
              <a:t>okuldaki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tüm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yetişkin çalışanlar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tarafından 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benimsenmeli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ve</a:t>
            </a:r>
            <a:r>
              <a:rPr sz="2400" spc="3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C0504D"/>
                </a:solidFill>
                <a:latin typeface="Carlito"/>
                <a:cs typeface="Carlito"/>
              </a:rPr>
              <a:t>gözetilmelidir</a:t>
            </a:r>
            <a:r>
              <a:rPr sz="2400" spc="-35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355600" marR="224154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Önleme </a:t>
            </a:r>
            <a:r>
              <a:rPr sz="2400" spc="-30" dirty="0">
                <a:latin typeface="Carlito"/>
                <a:cs typeface="Carlito"/>
              </a:rPr>
              <a:t>protokolü </a:t>
            </a:r>
            <a:r>
              <a:rPr sz="2400" spc="-5" dirty="0">
                <a:latin typeface="Carlito"/>
                <a:cs typeface="Carlito"/>
              </a:rPr>
              <a:t>tüm </a:t>
            </a:r>
            <a:r>
              <a:rPr sz="2400" spc="-15" dirty="0">
                <a:latin typeface="Carlito"/>
                <a:cs typeface="Carlito"/>
              </a:rPr>
              <a:t>okul personeli </a:t>
            </a:r>
            <a:r>
              <a:rPr sz="2400" spc="-20" dirty="0">
                <a:latin typeface="Carlito"/>
                <a:cs typeface="Carlito"/>
              </a:rPr>
              <a:t>tarafından  </a:t>
            </a:r>
            <a:r>
              <a:rPr sz="2400" spc="-10" dirty="0">
                <a:latin typeface="Carlito"/>
                <a:cs typeface="Carlito"/>
              </a:rPr>
              <a:t>bilinmeli,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öğrencilere ve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ailelerine </a:t>
            </a:r>
            <a:r>
              <a:rPr sz="2400" spc="-10" dirty="0">
                <a:latin typeface="Carlito"/>
                <a:cs typeface="Carlito"/>
              </a:rPr>
              <a:t>yılda </a:t>
            </a:r>
            <a:r>
              <a:rPr sz="2400" spc="-5" dirty="0">
                <a:latin typeface="Carlito"/>
                <a:cs typeface="Carlito"/>
              </a:rPr>
              <a:t>en az </a:t>
            </a:r>
            <a:r>
              <a:rPr sz="2400" spc="-10" dirty="0">
                <a:latin typeface="Carlito"/>
                <a:cs typeface="Carlito"/>
              </a:rPr>
              <a:t>bir </a:t>
            </a:r>
            <a:r>
              <a:rPr sz="2400" spc="-40" dirty="0">
                <a:latin typeface="Carlito"/>
                <a:cs typeface="Carlito"/>
              </a:rPr>
              <a:t>kez </a:t>
            </a:r>
            <a:r>
              <a:rPr sz="2400" spc="-4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tanıtılmalı </a:t>
            </a:r>
            <a:r>
              <a:rPr sz="2400" spc="-20" dirty="0">
                <a:latin typeface="Carlito"/>
                <a:cs typeface="Carlito"/>
              </a:rPr>
              <a:t>ve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hatırlatılmalıdır.</a:t>
            </a:r>
            <a:endParaRPr sz="2400" dirty="0">
              <a:latin typeface="Carlito"/>
              <a:cs typeface="Carlito"/>
            </a:endParaRPr>
          </a:p>
          <a:p>
            <a:pPr marL="355600" marR="22796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latin typeface="Carlito"/>
                <a:cs typeface="Carlito"/>
              </a:rPr>
              <a:t>Tüm </a:t>
            </a:r>
            <a:r>
              <a:rPr sz="2400" spc="-15" dirty="0">
                <a:latin typeface="Carlito"/>
                <a:cs typeface="Carlito"/>
              </a:rPr>
              <a:t>okul personelinin zorbalık olayları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25" dirty="0">
                <a:latin typeface="Carlito"/>
                <a:cs typeface="Carlito"/>
              </a:rPr>
              <a:t>yaratacağı  </a:t>
            </a:r>
            <a:r>
              <a:rPr sz="2400" spc="-15" dirty="0">
                <a:latin typeface="Carlito"/>
                <a:cs typeface="Carlito"/>
              </a:rPr>
              <a:t>zararlarla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baş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etme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konusundaki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yaklaşım</a:t>
            </a:r>
            <a:r>
              <a:rPr sz="2400" spc="1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ve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yöntemleri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öğrenme </a:t>
            </a:r>
            <a:r>
              <a:rPr sz="2400" spc="-5" dirty="0">
                <a:latin typeface="Carlito"/>
                <a:cs typeface="Carlito"/>
              </a:rPr>
              <a:t>olanağı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sunulmalıdır.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76200"/>
            <a:ext cx="535368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Okul </a:t>
            </a:r>
            <a:r>
              <a:rPr sz="4000" spc="-15" dirty="0"/>
              <a:t>düzeyinde</a:t>
            </a:r>
            <a:r>
              <a:rPr sz="4000" spc="-60" dirty="0"/>
              <a:t> </a:t>
            </a:r>
            <a:r>
              <a:rPr sz="4000" spc="-5" dirty="0"/>
              <a:t>önleme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180338"/>
            <a:ext cx="7731759" cy="44685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44320" marR="386715" indent="-810895">
              <a:lnSpc>
                <a:spcPct val="100000"/>
              </a:lnSpc>
              <a:spcBef>
                <a:spcPts val="105"/>
              </a:spcBef>
            </a:pPr>
            <a:r>
              <a:rPr sz="2800" spc="-35" dirty="0">
                <a:solidFill>
                  <a:srgbClr val="6F2F9F"/>
                </a:solidFill>
                <a:latin typeface="Carlito"/>
                <a:cs typeface="Carlito"/>
              </a:rPr>
              <a:t>Yönetici </a:t>
            </a: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ve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Öğretmenlerin 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Dikkat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Etmesi  </a:t>
            </a:r>
            <a:r>
              <a:rPr sz="2800" spc="-25" dirty="0">
                <a:solidFill>
                  <a:srgbClr val="6F2F9F"/>
                </a:solidFill>
                <a:latin typeface="Carlito"/>
                <a:cs typeface="Carlito"/>
              </a:rPr>
              <a:t>Gereken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Bazı </a:t>
            </a:r>
            <a:r>
              <a:rPr sz="2800" spc="-55" dirty="0">
                <a:solidFill>
                  <a:srgbClr val="6F2F9F"/>
                </a:solidFill>
                <a:latin typeface="Carlito"/>
                <a:cs typeface="Carlito"/>
              </a:rPr>
              <a:t>Temel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Prensipler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Hazırlanan </a:t>
            </a:r>
            <a:r>
              <a:rPr sz="2400" spc="-25" dirty="0">
                <a:latin typeface="Carlito"/>
                <a:cs typeface="Carlito"/>
              </a:rPr>
              <a:t>protokollerde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zorbalık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olay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örnekleri </a:t>
            </a:r>
            <a:r>
              <a:rPr sz="2400" spc="-20" dirty="0">
                <a:latin typeface="Carlito"/>
                <a:cs typeface="Carlito"/>
              </a:rPr>
              <a:t>yer  </a:t>
            </a:r>
            <a:r>
              <a:rPr sz="2400" spc="-5" dirty="0">
                <a:latin typeface="Carlito"/>
                <a:cs typeface="Carlito"/>
              </a:rPr>
              <a:t>almalı, </a:t>
            </a:r>
            <a:r>
              <a:rPr sz="2400" spc="-20" dirty="0">
                <a:latin typeface="Carlito"/>
                <a:cs typeface="Carlito"/>
              </a:rPr>
              <a:t>olaylara </a:t>
            </a:r>
            <a:r>
              <a:rPr sz="2400" spc="-10" dirty="0">
                <a:latin typeface="Carlito"/>
                <a:cs typeface="Carlito"/>
              </a:rPr>
              <a:t>ilişkin atıflar bulunmalı, buna </a:t>
            </a:r>
            <a:r>
              <a:rPr sz="2400" spc="-20" dirty="0">
                <a:latin typeface="Carlito"/>
                <a:cs typeface="Carlito"/>
              </a:rPr>
              <a:t>göre  olaylara ve </a:t>
            </a:r>
            <a:r>
              <a:rPr sz="2400" spc="-15" dirty="0">
                <a:latin typeface="Carlito"/>
                <a:cs typeface="Carlito"/>
              </a:rPr>
              <a:t>öğrencilere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eşit muamele</a:t>
            </a:r>
            <a:r>
              <a:rPr sz="2400" spc="9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yapılmalıdır.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her </a:t>
            </a:r>
            <a:r>
              <a:rPr sz="2400" spc="-15" dirty="0">
                <a:latin typeface="Carlito"/>
                <a:cs typeface="Carlito"/>
              </a:rPr>
              <a:t>öğrenciye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eşit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olanaklar</a:t>
            </a:r>
            <a:r>
              <a:rPr sz="2400" spc="10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sunmalıdır.</a:t>
            </a:r>
            <a:endParaRPr sz="2400" dirty="0">
              <a:latin typeface="Carlito"/>
              <a:cs typeface="Carlito"/>
            </a:endParaRPr>
          </a:p>
          <a:p>
            <a:pPr marL="355600" marR="240029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önleme </a:t>
            </a:r>
            <a:r>
              <a:rPr sz="2400" spc="-25" dirty="0">
                <a:latin typeface="Carlito"/>
                <a:cs typeface="Carlito"/>
              </a:rPr>
              <a:t>protokolleri </a:t>
            </a:r>
            <a:r>
              <a:rPr sz="2400" spc="-20" dirty="0">
                <a:latin typeface="Carlito"/>
                <a:cs typeface="Carlito"/>
              </a:rPr>
              <a:t>olaylara </a:t>
            </a:r>
            <a:r>
              <a:rPr sz="2400" spc="-3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30" dirty="0">
                <a:latin typeface="Carlito"/>
                <a:cs typeface="Carlito"/>
              </a:rPr>
              <a:t>ortaya  </a:t>
            </a:r>
            <a:r>
              <a:rPr sz="2400" spc="-15" dirty="0">
                <a:latin typeface="Carlito"/>
                <a:cs typeface="Carlito"/>
              </a:rPr>
              <a:t>çıkan </a:t>
            </a:r>
            <a:r>
              <a:rPr sz="2400" spc="-35" dirty="0">
                <a:latin typeface="Carlito"/>
                <a:cs typeface="Carlito"/>
              </a:rPr>
              <a:t>zarara </a:t>
            </a:r>
            <a:r>
              <a:rPr sz="2400" spc="-15" dirty="0">
                <a:latin typeface="Carlito"/>
                <a:cs typeface="Carlito"/>
              </a:rPr>
              <a:t>yönelik </a:t>
            </a:r>
            <a:r>
              <a:rPr sz="2400" spc="-10" dirty="0">
                <a:latin typeface="Carlito"/>
                <a:cs typeface="Carlito"/>
              </a:rPr>
              <a:t>somut atıflar </a:t>
            </a:r>
            <a:r>
              <a:rPr sz="2400" spc="-30" dirty="0">
                <a:latin typeface="Carlito"/>
                <a:cs typeface="Carlito"/>
              </a:rPr>
              <a:t>içermelidir.  </a:t>
            </a:r>
            <a:r>
              <a:rPr sz="2400" spc="-25" dirty="0">
                <a:latin typeface="Carlito"/>
                <a:cs typeface="Carlito"/>
              </a:rPr>
              <a:t>Yürürlüğe </a:t>
            </a:r>
            <a:r>
              <a:rPr sz="2400" spc="-15" dirty="0">
                <a:latin typeface="Carlito"/>
                <a:cs typeface="Carlito"/>
              </a:rPr>
              <a:t>giren </a:t>
            </a:r>
            <a:r>
              <a:rPr sz="2400" spc="-30" dirty="0">
                <a:latin typeface="Carlito"/>
                <a:cs typeface="Carlito"/>
              </a:rPr>
              <a:t>protokol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5" dirty="0">
                <a:latin typeface="Carlito"/>
                <a:cs typeface="Carlito"/>
              </a:rPr>
              <a:t>kararların </a:t>
            </a:r>
            <a:r>
              <a:rPr sz="2400" spc="-10" dirty="0">
                <a:latin typeface="Carlito"/>
                <a:cs typeface="Carlito"/>
              </a:rPr>
              <a:t>hepsi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tüm 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zorbalık olayları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için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tutarlı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ve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adil bir</a:t>
            </a:r>
            <a:r>
              <a:rPr sz="2400" spc="9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biçimde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30" dirty="0">
                <a:latin typeface="Carlito"/>
                <a:cs typeface="Carlito"/>
              </a:rPr>
              <a:t>uygulanmalıdır.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152400"/>
            <a:ext cx="535368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" dirty="0"/>
              <a:t>Okul </a:t>
            </a:r>
            <a:r>
              <a:rPr sz="4000" spc="-15" dirty="0"/>
              <a:t>düzeyinde</a:t>
            </a:r>
            <a:r>
              <a:rPr sz="4000" spc="-60" dirty="0"/>
              <a:t> </a:t>
            </a:r>
            <a:r>
              <a:rPr sz="4000" spc="-5" dirty="0"/>
              <a:t>önleme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064513"/>
            <a:ext cx="8035925" cy="48606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44320" marR="690880" indent="-810895">
              <a:lnSpc>
                <a:spcPts val="3460"/>
              </a:lnSpc>
              <a:spcBef>
                <a:spcPts val="535"/>
              </a:spcBef>
            </a:pPr>
            <a:r>
              <a:rPr sz="2800" spc="-35" dirty="0">
                <a:solidFill>
                  <a:srgbClr val="6F2F9F"/>
                </a:solidFill>
                <a:latin typeface="Carlito"/>
                <a:cs typeface="Carlito"/>
              </a:rPr>
              <a:t>Yönetici </a:t>
            </a: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ve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Öğretmenlerin 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Dikkat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Etmesi  </a:t>
            </a:r>
            <a:r>
              <a:rPr sz="2800" spc="-25" dirty="0">
                <a:solidFill>
                  <a:srgbClr val="6F2F9F"/>
                </a:solidFill>
                <a:latin typeface="Carlito"/>
                <a:cs typeface="Carlito"/>
              </a:rPr>
              <a:t>Gereken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Bazı </a:t>
            </a:r>
            <a:r>
              <a:rPr sz="2800" spc="-55" dirty="0">
                <a:solidFill>
                  <a:srgbClr val="6F2F9F"/>
                </a:solidFill>
                <a:latin typeface="Carlito"/>
                <a:cs typeface="Carlito"/>
              </a:rPr>
              <a:t>Temel</a:t>
            </a:r>
            <a:r>
              <a:rPr sz="2800" spc="-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Prensipler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ts val="319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Okulun </a:t>
            </a:r>
            <a:r>
              <a:rPr sz="2400" spc="-10" dirty="0">
                <a:latin typeface="Carlito"/>
                <a:cs typeface="Carlito"/>
              </a:rPr>
              <a:t>genel değerler </a:t>
            </a:r>
            <a:r>
              <a:rPr sz="2400" spc="-15" dirty="0">
                <a:latin typeface="Carlito"/>
                <a:cs typeface="Carlito"/>
              </a:rPr>
              <a:t>sisteminde,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öğrenciler,</a:t>
            </a:r>
            <a:endParaRPr sz="2400" dirty="0">
              <a:latin typeface="Carlito"/>
              <a:cs typeface="Carlito"/>
            </a:endParaRPr>
          </a:p>
          <a:p>
            <a:pPr marL="355600" marR="55244">
              <a:lnSpc>
                <a:spcPts val="3020"/>
              </a:lnSpc>
              <a:spcBef>
                <a:spcPts val="215"/>
              </a:spcBef>
            </a:pPr>
            <a:r>
              <a:rPr sz="2400" spc="-15" dirty="0">
                <a:latin typeface="Carlito"/>
                <a:cs typeface="Carlito"/>
              </a:rPr>
              <a:t>kendilerini </a:t>
            </a:r>
            <a:r>
              <a:rPr sz="2400" spc="-10" dirty="0">
                <a:latin typeface="Carlito"/>
                <a:cs typeface="Carlito"/>
              </a:rPr>
              <a:t>güvende hissetmeli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her </a:t>
            </a:r>
            <a:r>
              <a:rPr sz="2400" spc="-15" dirty="0">
                <a:latin typeface="Carlito"/>
                <a:cs typeface="Carlito"/>
              </a:rPr>
              <a:t>türden zorbalık  olayını yetişkinlere </a:t>
            </a:r>
            <a:r>
              <a:rPr sz="2400" spc="-10" dirty="0">
                <a:latin typeface="Carlito"/>
                <a:cs typeface="Carlito"/>
              </a:rPr>
              <a:t>bildirince bunun</a:t>
            </a:r>
            <a:r>
              <a:rPr sz="2400" spc="160" dirty="0"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görmezden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ts val="2985"/>
              </a:lnSpc>
            </a:pP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gelinmeyeceğini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30" dirty="0">
                <a:solidFill>
                  <a:srgbClr val="C0504D"/>
                </a:solidFill>
                <a:latin typeface="Carlito"/>
                <a:cs typeface="Carlito"/>
              </a:rPr>
              <a:t>bilmelidirler.</a:t>
            </a:r>
            <a:endParaRPr sz="2400" dirty="0">
              <a:latin typeface="Carlito"/>
              <a:cs typeface="Carlito"/>
            </a:endParaRPr>
          </a:p>
          <a:p>
            <a:pPr marL="355600" marR="493395" indent="-34290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Zorbalık olayına </a:t>
            </a:r>
            <a:r>
              <a:rPr sz="2400" spc="-5" dirty="0">
                <a:latin typeface="Carlito"/>
                <a:cs typeface="Carlito"/>
              </a:rPr>
              <a:t>ilişkin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rapor </a:t>
            </a:r>
            <a:r>
              <a:rPr sz="2400" spc="-30" dirty="0">
                <a:latin typeface="Carlito"/>
                <a:cs typeface="Carlito"/>
              </a:rPr>
              <a:t>tutulmalıdır. </a:t>
            </a:r>
            <a:r>
              <a:rPr sz="2400" spc="-5" dirty="0">
                <a:latin typeface="Carlito"/>
                <a:cs typeface="Carlito"/>
              </a:rPr>
              <a:t>Raporlar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kanıt</a:t>
            </a:r>
            <a:r>
              <a:rPr sz="2400" spc="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niteliğindedir.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Carlito"/>
                <a:cs typeface="Carlito"/>
              </a:rPr>
              <a:t>Yapılan </a:t>
            </a:r>
            <a:r>
              <a:rPr sz="2400" spc="-25" dirty="0">
                <a:latin typeface="Carlito"/>
                <a:cs typeface="Carlito"/>
              </a:rPr>
              <a:t>anket </a:t>
            </a:r>
            <a:r>
              <a:rPr sz="2400" spc="-10" dirty="0">
                <a:latin typeface="Carlito"/>
                <a:cs typeface="Carlito"/>
              </a:rPr>
              <a:t>çalışmalarıyla öğrencilerin </a:t>
            </a:r>
            <a:r>
              <a:rPr sz="2400" spc="-15" dirty="0">
                <a:latin typeface="Carlito"/>
                <a:cs typeface="Carlito"/>
              </a:rPr>
              <a:t>okulun </a:t>
            </a:r>
            <a:r>
              <a:rPr sz="2400" spc="-10" dirty="0">
                <a:latin typeface="Carlito"/>
                <a:cs typeface="Carlito"/>
              </a:rPr>
              <a:t>hangi  bölümlerinde </a:t>
            </a:r>
            <a:r>
              <a:rPr sz="2400" spc="-15" dirty="0">
                <a:latin typeface="Carlito"/>
                <a:cs typeface="Carlito"/>
              </a:rPr>
              <a:t>kendilerini </a:t>
            </a:r>
            <a:r>
              <a:rPr sz="2400" spc="-10" dirty="0">
                <a:latin typeface="Carlito"/>
                <a:cs typeface="Carlito"/>
              </a:rPr>
              <a:t>güvensiz hissettikleri tespit  </a:t>
            </a:r>
            <a:r>
              <a:rPr sz="2400" spc="-30" dirty="0">
                <a:latin typeface="Carlito"/>
                <a:cs typeface="Carlito"/>
              </a:rPr>
              <a:t>edilmelidir.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Renk </a:t>
            </a:r>
            <a:r>
              <a:rPr sz="2400" spc="-25" dirty="0">
                <a:solidFill>
                  <a:srgbClr val="C0504D"/>
                </a:solidFill>
                <a:latin typeface="Carlito"/>
                <a:cs typeface="Carlito"/>
              </a:rPr>
              <a:t>kodlu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haritalarla </a:t>
            </a:r>
            <a:r>
              <a:rPr sz="2400" spc="-10" dirty="0">
                <a:latin typeface="Carlito"/>
                <a:cs typeface="Carlito"/>
              </a:rPr>
              <a:t>riskli </a:t>
            </a:r>
            <a:r>
              <a:rPr sz="2400" spc="-15" dirty="0">
                <a:latin typeface="Carlito"/>
                <a:cs typeface="Carlito"/>
              </a:rPr>
              <a:t>bölgelerde  </a:t>
            </a:r>
            <a:r>
              <a:rPr sz="2400" spc="-10" dirty="0">
                <a:latin typeface="Carlito"/>
                <a:cs typeface="Carlito"/>
              </a:rPr>
              <a:t>denetimler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arttırılabilir.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008" y="2410459"/>
            <a:ext cx="69996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" dirty="0">
                <a:solidFill>
                  <a:srgbClr val="660066"/>
                </a:solidFill>
              </a:rPr>
              <a:t>Akran </a:t>
            </a:r>
            <a:r>
              <a:rPr sz="4800" spc="-15" dirty="0">
                <a:solidFill>
                  <a:srgbClr val="660066"/>
                </a:solidFill>
              </a:rPr>
              <a:t>Zorbalığına</a:t>
            </a:r>
            <a:r>
              <a:rPr sz="4800" spc="55" dirty="0">
                <a:solidFill>
                  <a:srgbClr val="660066"/>
                </a:solidFill>
              </a:rPr>
              <a:t> </a:t>
            </a:r>
            <a:r>
              <a:rPr sz="4800" dirty="0">
                <a:solidFill>
                  <a:srgbClr val="660066"/>
                </a:solidFill>
              </a:rPr>
              <a:t>Müdahale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547622" y="4149077"/>
            <a:ext cx="6624701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4494" y="685800"/>
            <a:ext cx="7141209" cy="5379678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440815">
              <a:lnSpc>
                <a:spcPct val="100000"/>
              </a:lnSpc>
              <a:spcBef>
                <a:spcPts val="890"/>
              </a:spcBef>
            </a:pP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Akran </a:t>
            </a:r>
            <a:r>
              <a:rPr sz="2800" spc="-10" dirty="0" err="1">
                <a:solidFill>
                  <a:srgbClr val="6F2F9F"/>
                </a:solidFill>
                <a:latin typeface="Carlito"/>
                <a:cs typeface="Carlito"/>
              </a:rPr>
              <a:t>Zorbalığına</a:t>
            </a:r>
            <a:r>
              <a:rPr sz="2800" spc="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spc="-5" dirty="0" err="1" smtClean="0">
                <a:solidFill>
                  <a:srgbClr val="6F2F9F"/>
                </a:solidFill>
                <a:latin typeface="Carlito"/>
                <a:cs typeface="Carlito"/>
              </a:rPr>
              <a:t>Müdahale</a:t>
            </a:r>
            <a:endParaRPr lang="tr-TR" sz="2800" spc="-5" dirty="0" smtClean="0">
              <a:solidFill>
                <a:srgbClr val="6F2F9F"/>
              </a:solidFill>
              <a:latin typeface="Carlito"/>
              <a:cs typeface="Carlito"/>
            </a:endParaRPr>
          </a:p>
          <a:p>
            <a:pPr marL="1440815">
              <a:lnSpc>
                <a:spcPct val="100000"/>
              </a:lnSpc>
              <a:spcBef>
                <a:spcPts val="890"/>
              </a:spcBef>
            </a:pPr>
            <a:endParaRPr sz="2800" dirty="0">
              <a:latin typeface="Carlito"/>
              <a:cs typeface="Carlito"/>
            </a:endParaRPr>
          </a:p>
          <a:p>
            <a:pPr marL="240665" marR="45085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Müdahalenin </a:t>
            </a:r>
            <a:r>
              <a:rPr sz="2800" dirty="0">
                <a:latin typeface="Carlito"/>
                <a:cs typeface="Carlito"/>
              </a:rPr>
              <a:t>amacı </a:t>
            </a:r>
            <a:r>
              <a:rPr sz="2800" spc="-15" dirty="0">
                <a:latin typeface="Carlito"/>
                <a:cs typeface="Carlito"/>
              </a:rPr>
              <a:t>zorbalık </a:t>
            </a:r>
            <a:r>
              <a:rPr sz="2800" spc="-10" dirty="0">
                <a:latin typeface="Carlito"/>
                <a:cs typeface="Carlito"/>
              </a:rPr>
              <a:t>olaylarını  </a:t>
            </a:r>
            <a:r>
              <a:rPr sz="2800" spc="-5" dirty="0">
                <a:latin typeface="Carlito"/>
                <a:cs typeface="Carlito"/>
              </a:rPr>
              <a:t>tamamen </a:t>
            </a:r>
            <a:r>
              <a:rPr sz="2800" spc="-10" dirty="0">
                <a:latin typeface="Carlito"/>
                <a:cs typeface="Carlito"/>
              </a:rPr>
              <a:t>ortadan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spc="-35" dirty="0">
                <a:latin typeface="Carlito"/>
                <a:cs typeface="Carlito"/>
              </a:rPr>
              <a:t>kaldırmaktır.</a:t>
            </a:r>
            <a:endParaRPr sz="2800" dirty="0">
              <a:latin typeface="Carlito"/>
              <a:cs typeface="Carlito"/>
            </a:endParaRPr>
          </a:p>
          <a:p>
            <a:pPr marL="240665" marR="178562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Bütüncül </a:t>
            </a:r>
            <a:r>
              <a:rPr sz="2800" spc="-15" dirty="0">
                <a:latin typeface="Carlito"/>
                <a:cs typeface="Carlito"/>
              </a:rPr>
              <a:t>okul </a:t>
            </a:r>
            <a:r>
              <a:rPr sz="2800" spc="-10" dirty="0">
                <a:latin typeface="Carlito"/>
                <a:cs typeface="Carlito"/>
              </a:rPr>
              <a:t>yaklaşımı </a:t>
            </a:r>
            <a:r>
              <a:rPr sz="2800" dirty="0">
                <a:latin typeface="Carlito"/>
                <a:cs typeface="Carlito"/>
              </a:rPr>
              <a:t>ile ele  </a:t>
            </a:r>
            <a:r>
              <a:rPr sz="2800" spc="-30" dirty="0">
                <a:latin typeface="Carlito"/>
                <a:cs typeface="Carlito"/>
              </a:rPr>
              <a:t>alınmalıdır.</a:t>
            </a:r>
            <a:endParaRPr sz="2800" dirty="0">
              <a:latin typeface="Carlito"/>
              <a:cs typeface="Carlito"/>
            </a:endParaRPr>
          </a:p>
          <a:p>
            <a:pPr marL="240665" marR="1106805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Zorbalığa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müdahale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edilmeyen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bir 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okulda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tutumlar:</a:t>
            </a:r>
            <a:endParaRPr sz="2800" dirty="0">
              <a:latin typeface="Carlito"/>
              <a:cs typeface="Carlito"/>
            </a:endParaRPr>
          </a:p>
          <a:p>
            <a:pPr marL="240665" marR="5080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Zorbalar: </a:t>
            </a:r>
            <a:r>
              <a:rPr sz="2800" spc="-25" dirty="0">
                <a:latin typeface="Carlito"/>
                <a:cs typeface="Carlito"/>
              </a:rPr>
              <a:t>Yaptıkları </a:t>
            </a:r>
            <a:r>
              <a:rPr sz="2800" spc="-5" dirty="0">
                <a:latin typeface="Carlito"/>
                <a:cs typeface="Carlito"/>
              </a:rPr>
              <a:t>hoşlarına </a:t>
            </a:r>
            <a:r>
              <a:rPr sz="2800" spc="-55" dirty="0">
                <a:latin typeface="Carlito"/>
                <a:cs typeface="Carlito"/>
              </a:rPr>
              <a:t>gider, </a:t>
            </a:r>
            <a:r>
              <a:rPr sz="2800" spc="-5" dirty="0">
                <a:latin typeface="Carlito"/>
                <a:cs typeface="Carlito"/>
              </a:rPr>
              <a:t>güçlü  olduklarını </a:t>
            </a:r>
            <a:r>
              <a:rPr sz="2800" spc="-30" dirty="0">
                <a:latin typeface="Carlito"/>
                <a:cs typeface="Carlito"/>
              </a:rPr>
              <a:t>hissederler, eğlenirler,  </a:t>
            </a:r>
            <a:r>
              <a:rPr sz="2800" spc="-15" dirty="0">
                <a:latin typeface="Carlito"/>
                <a:cs typeface="Carlito"/>
              </a:rPr>
              <a:t>zorbalık </a:t>
            </a:r>
            <a:r>
              <a:rPr sz="2800" spc="-25" dirty="0">
                <a:latin typeface="Carlito"/>
                <a:cs typeface="Carlito"/>
              </a:rPr>
              <a:t>yapmaya </a:t>
            </a:r>
            <a:r>
              <a:rPr sz="2800" spc="-20" dirty="0">
                <a:latin typeface="Carlito"/>
                <a:cs typeface="Carlito"/>
              </a:rPr>
              <a:t>devam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ederler.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1008" y="299082"/>
            <a:ext cx="7097395" cy="546624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560830">
              <a:lnSpc>
                <a:spcPct val="100000"/>
              </a:lnSpc>
              <a:spcBef>
                <a:spcPts val="965"/>
              </a:spcBef>
            </a:pP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Akran </a:t>
            </a:r>
            <a:r>
              <a:rPr sz="2800" spc="-10" dirty="0" err="1">
                <a:solidFill>
                  <a:srgbClr val="6F2F9F"/>
                </a:solidFill>
                <a:latin typeface="Carlito"/>
                <a:cs typeface="Carlito"/>
              </a:rPr>
              <a:t>Zorbalığına</a:t>
            </a:r>
            <a:r>
              <a:rPr sz="2800" spc="-5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 err="1" smtClean="0">
                <a:solidFill>
                  <a:srgbClr val="6F2F9F"/>
                </a:solidFill>
                <a:latin typeface="Carlito"/>
                <a:cs typeface="Carlito"/>
              </a:rPr>
              <a:t>Müdahale</a:t>
            </a:r>
            <a:endParaRPr lang="tr-TR" sz="2800" dirty="0" smtClean="0">
              <a:solidFill>
                <a:srgbClr val="6F2F9F"/>
              </a:solidFill>
              <a:latin typeface="Carlito"/>
              <a:cs typeface="Carlito"/>
            </a:endParaRPr>
          </a:p>
          <a:p>
            <a:pPr marL="1560830">
              <a:lnSpc>
                <a:spcPct val="100000"/>
              </a:lnSpc>
              <a:spcBef>
                <a:spcPts val="965"/>
              </a:spcBef>
            </a:pPr>
            <a:endParaRPr lang="tr-TR" sz="2800" dirty="0">
              <a:solidFill>
                <a:srgbClr val="6F2F9F"/>
              </a:solidFill>
              <a:latin typeface="Carlito"/>
              <a:cs typeface="Carlito"/>
            </a:endParaRPr>
          </a:p>
          <a:p>
            <a:pPr marL="1560830">
              <a:lnSpc>
                <a:spcPct val="100000"/>
              </a:lnSpc>
              <a:spcBef>
                <a:spcPts val="965"/>
              </a:spcBef>
            </a:pPr>
            <a:endParaRPr sz="2800" dirty="0">
              <a:latin typeface="Carlito"/>
              <a:cs typeface="Carlito"/>
            </a:endParaRPr>
          </a:p>
          <a:p>
            <a:pPr marL="240665" marR="544830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Zorbalığa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müdahale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edilmeyen</a:t>
            </a:r>
            <a:r>
              <a:rPr sz="2800" spc="-10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bir 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okulda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tutumlar:</a:t>
            </a:r>
            <a:endParaRPr sz="2800" dirty="0">
              <a:latin typeface="Carlito"/>
              <a:cs typeface="Carlito"/>
            </a:endParaRPr>
          </a:p>
          <a:p>
            <a:pPr marL="240665" marR="5080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Mağdurlar: </a:t>
            </a:r>
            <a:r>
              <a:rPr sz="2800" spc="-25" dirty="0">
                <a:latin typeface="Carlito"/>
                <a:cs typeface="Carlito"/>
              </a:rPr>
              <a:t>Psikolojik, </a:t>
            </a:r>
            <a:r>
              <a:rPr sz="2800" spc="-20" dirty="0">
                <a:latin typeface="Carlito"/>
                <a:cs typeface="Carlito"/>
              </a:rPr>
              <a:t>sosyal, </a:t>
            </a:r>
            <a:r>
              <a:rPr sz="2800" spc="-5" dirty="0">
                <a:latin typeface="Carlito"/>
                <a:cs typeface="Carlito"/>
              </a:rPr>
              <a:t>ailevi,  </a:t>
            </a:r>
            <a:r>
              <a:rPr sz="2800" spc="-10" dirty="0">
                <a:latin typeface="Carlito"/>
                <a:cs typeface="Carlito"/>
              </a:rPr>
              <a:t>akademik, fiziksel </a:t>
            </a:r>
            <a:r>
              <a:rPr sz="2800" spc="-20" dirty="0">
                <a:latin typeface="Carlito"/>
                <a:cs typeface="Carlito"/>
              </a:rPr>
              <a:t>ve </a:t>
            </a:r>
            <a:r>
              <a:rPr sz="2800" spc="-15" dirty="0">
                <a:latin typeface="Carlito"/>
                <a:cs typeface="Carlito"/>
              </a:rPr>
              <a:t>kişilerarası  </a:t>
            </a:r>
            <a:r>
              <a:rPr sz="2800" spc="-10" dirty="0">
                <a:latin typeface="Carlito"/>
                <a:cs typeface="Carlito"/>
              </a:rPr>
              <a:t>problemler </a:t>
            </a:r>
            <a:r>
              <a:rPr sz="2800" spc="-25" dirty="0">
                <a:latin typeface="Carlito"/>
                <a:cs typeface="Carlito"/>
              </a:rPr>
              <a:t>yaşamaya </a:t>
            </a:r>
            <a:r>
              <a:rPr sz="2800" spc="-15" dirty="0">
                <a:latin typeface="Carlito"/>
                <a:cs typeface="Carlito"/>
              </a:rPr>
              <a:t>devam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spc="-50" dirty="0">
                <a:latin typeface="Carlito"/>
                <a:cs typeface="Carlito"/>
              </a:rPr>
              <a:t>ederler.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İzleyiciler</a:t>
            </a:r>
            <a:r>
              <a:rPr sz="2800" spc="-5" dirty="0">
                <a:latin typeface="Carlito"/>
                <a:cs typeface="Carlito"/>
              </a:rPr>
              <a:t>: </a:t>
            </a:r>
            <a:r>
              <a:rPr sz="2800" spc="-25" dirty="0">
                <a:latin typeface="Carlito"/>
                <a:cs typeface="Carlito"/>
              </a:rPr>
              <a:t>Kaygılı, sıra </a:t>
            </a:r>
            <a:r>
              <a:rPr sz="2800" spc="-5" dirty="0">
                <a:latin typeface="Carlito"/>
                <a:cs typeface="Carlito"/>
              </a:rPr>
              <a:t>bana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da</a:t>
            </a:r>
            <a:endParaRPr sz="2800" dirty="0">
              <a:latin typeface="Carlito"/>
              <a:cs typeface="Carlito"/>
            </a:endParaRPr>
          </a:p>
          <a:p>
            <a:pPr marL="240665" marR="563245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rlito"/>
                <a:cs typeface="Carlito"/>
              </a:rPr>
              <a:t>gelecek. </a:t>
            </a:r>
            <a:r>
              <a:rPr sz="2800" spc="-30" dirty="0">
                <a:latin typeface="Carlito"/>
                <a:cs typeface="Carlito"/>
              </a:rPr>
              <a:t>Zorbaya </a:t>
            </a:r>
            <a:r>
              <a:rPr sz="2800" spc="-20" dirty="0">
                <a:latin typeface="Carlito"/>
                <a:cs typeface="Carlito"/>
              </a:rPr>
              <a:t>destek, mağdura  </a:t>
            </a:r>
            <a:r>
              <a:rPr sz="2800" spc="-15" dirty="0">
                <a:latin typeface="Carlito"/>
                <a:cs typeface="Carlito"/>
              </a:rPr>
              <a:t>destek.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1008" y="320421"/>
            <a:ext cx="6914515" cy="561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0815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Akran </a:t>
            </a:r>
            <a:r>
              <a:rPr sz="2400" spc="-10" dirty="0" err="1">
                <a:solidFill>
                  <a:srgbClr val="6F2F9F"/>
                </a:solidFill>
                <a:latin typeface="Carlito"/>
                <a:cs typeface="Carlito"/>
              </a:rPr>
              <a:t>Zorbalığına</a:t>
            </a:r>
            <a:r>
              <a:rPr sz="2400" spc="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 err="1" smtClean="0">
                <a:solidFill>
                  <a:srgbClr val="6F2F9F"/>
                </a:solidFill>
                <a:latin typeface="Carlito"/>
                <a:cs typeface="Carlito"/>
              </a:rPr>
              <a:t>Müdahale</a:t>
            </a:r>
            <a:endParaRPr lang="tr-TR" sz="2400" spc="-5" dirty="0" smtClean="0">
              <a:solidFill>
                <a:srgbClr val="6F2F9F"/>
              </a:solidFill>
              <a:latin typeface="Carlito"/>
              <a:cs typeface="Carlito"/>
            </a:endParaRPr>
          </a:p>
          <a:p>
            <a:pPr marL="1440815">
              <a:lnSpc>
                <a:spcPct val="100000"/>
              </a:lnSpc>
              <a:spcBef>
                <a:spcPts val="100"/>
              </a:spcBef>
            </a:pPr>
            <a:endParaRPr lang="tr-TR" sz="2400" spc="-5" dirty="0">
              <a:solidFill>
                <a:srgbClr val="6F2F9F"/>
              </a:solidFill>
              <a:latin typeface="Carlito"/>
              <a:cs typeface="Carlito"/>
            </a:endParaRPr>
          </a:p>
          <a:p>
            <a:pPr marL="1440815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Carlito"/>
              <a:cs typeface="Carlito"/>
            </a:endParaRPr>
          </a:p>
          <a:p>
            <a:pPr marL="240665" marR="880110" indent="-228600">
              <a:lnSpc>
                <a:spcPts val="317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20" dirty="0">
                <a:solidFill>
                  <a:srgbClr val="C0504D"/>
                </a:solidFill>
                <a:latin typeface="Carlito"/>
                <a:cs typeface="Carlito"/>
              </a:rPr>
              <a:t>Zorbalığa </a:t>
            </a:r>
            <a:r>
              <a:rPr sz="2400" dirty="0">
                <a:solidFill>
                  <a:srgbClr val="C0504D"/>
                </a:solidFill>
                <a:latin typeface="Carlito"/>
                <a:cs typeface="Carlito"/>
              </a:rPr>
              <a:t>müdahale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edilmeyen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bir 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okulda</a:t>
            </a:r>
            <a:r>
              <a:rPr sz="240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tutumlar:</a:t>
            </a:r>
            <a:endParaRPr sz="2400" dirty="0">
              <a:latin typeface="Carlito"/>
              <a:cs typeface="Carlito"/>
            </a:endParaRPr>
          </a:p>
          <a:p>
            <a:pPr marL="240665" marR="5080" indent="-228600">
              <a:lnSpc>
                <a:spcPts val="3170"/>
              </a:lnSpc>
              <a:spcBef>
                <a:spcPts val="79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Öğretmenler: </a:t>
            </a:r>
            <a:r>
              <a:rPr sz="2400" spc="-10" dirty="0">
                <a:latin typeface="Carlito"/>
                <a:cs typeface="Carlito"/>
              </a:rPr>
              <a:t>Zorbalık </a:t>
            </a:r>
            <a:r>
              <a:rPr sz="2400" spc="-15" dirty="0">
                <a:latin typeface="Carlito"/>
                <a:cs typeface="Carlito"/>
              </a:rPr>
              <a:t>olayının </a:t>
            </a:r>
            <a:r>
              <a:rPr sz="2400" spc="-10" dirty="0">
                <a:latin typeface="Carlito"/>
                <a:cs typeface="Carlito"/>
              </a:rPr>
              <a:t>farkında  </a:t>
            </a:r>
            <a:r>
              <a:rPr sz="2400" spc="-5" dirty="0">
                <a:latin typeface="Carlito"/>
                <a:cs typeface="Carlito"/>
              </a:rPr>
              <a:t>değil, </a:t>
            </a:r>
            <a:r>
              <a:rPr sz="2400" spc="-10" dirty="0">
                <a:latin typeface="Carlito"/>
                <a:cs typeface="Carlito"/>
              </a:rPr>
              <a:t>farkında </a:t>
            </a:r>
            <a:r>
              <a:rPr sz="2400" spc="-5" dirty="0">
                <a:latin typeface="Carlito"/>
                <a:cs typeface="Carlito"/>
              </a:rPr>
              <a:t>olsalar </a:t>
            </a:r>
            <a:r>
              <a:rPr sz="2400" spc="-10" dirty="0">
                <a:latin typeface="Carlito"/>
                <a:cs typeface="Carlito"/>
              </a:rPr>
              <a:t>da </a:t>
            </a:r>
            <a:r>
              <a:rPr sz="2400" spc="-5" dirty="0">
                <a:latin typeface="Carlito"/>
                <a:cs typeface="Carlito"/>
              </a:rPr>
              <a:t>bilgisiz,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nasıl</a:t>
            </a:r>
            <a:endParaRPr sz="2400" dirty="0">
              <a:latin typeface="Carlito"/>
              <a:cs typeface="Carlito"/>
            </a:endParaRPr>
          </a:p>
          <a:p>
            <a:pPr marL="240665">
              <a:lnSpc>
                <a:spcPts val="3195"/>
              </a:lnSpc>
            </a:pPr>
            <a:r>
              <a:rPr sz="2400" dirty="0">
                <a:latin typeface="Carlito"/>
                <a:cs typeface="Carlito"/>
              </a:rPr>
              <a:t>ele </a:t>
            </a:r>
            <a:r>
              <a:rPr sz="2400" spc="-5" dirty="0">
                <a:latin typeface="Carlito"/>
                <a:cs typeface="Carlito"/>
              </a:rPr>
              <a:t>alacağını </a:t>
            </a:r>
            <a:r>
              <a:rPr sz="2400" spc="-50" dirty="0">
                <a:latin typeface="Carlito"/>
                <a:cs typeface="Carlito"/>
              </a:rPr>
              <a:t>bilmiyor.</a:t>
            </a:r>
            <a:endParaRPr sz="2400" dirty="0">
              <a:latin typeface="Carlito"/>
              <a:cs typeface="Carlito"/>
            </a:endParaRPr>
          </a:p>
          <a:p>
            <a:pPr marL="240665" marR="665480" indent="-228600">
              <a:lnSpc>
                <a:spcPts val="317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Aileler</a:t>
            </a:r>
            <a:r>
              <a:rPr sz="2400" spc="-5" dirty="0">
                <a:latin typeface="Carlito"/>
                <a:cs typeface="Carlito"/>
              </a:rPr>
              <a:t>: </a:t>
            </a:r>
            <a:r>
              <a:rPr sz="2400" spc="-15" dirty="0">
                <a:latin typeface="Carlito"/>
                <a:cs typeface="Carlito"/>
              </a:rPr>
              <a:t>Kızgın, </a:t>
            </a:r>
            <a:r>
              <a:rPr sz="2400" spc="-20" dirty="0">
                <a:latin typeface="Carlito"/>
                <a:cs typeface="Carlito"/>
              </a:rPr>
              <a:t>öfkeli, </a:t>
            </a:r>
            <a:r>
              <a:rPr sz="2400" dirty="0">
                <a:latin typeface="Carlito"/>
                <a:cs typeface="Carlito"/>
              </a:rPr>
              <a:t>şaşkın, </a:t>
            </a:r>
            <a:r>
              <a:rPr sz="2400" spc="-25" dirty="0">
                <a:latin typeface="Carlito"/>
                <a:cs typeface="Carlito"/>
              </a:rPr>
              <a:t>kaygılı,  </a:t>
            </a:r>
            <a:r>
              <a:rPr sz="2400" spc="-20" dirty="0">
                <a:latin typeface="Carlito"/>
                <a:cs typeface="Carlito"/>
              </a:rPr>
              <a:t>yetersiz.</a:t>
            </a:r>
            <a:endParaRPr sz="2400" dirty="0">
              <a:latin typeface="Carlito"/>
              <a:cs typeface="Carlito"/>
            </a:endParaRPr>
          </a:p>
          <a:p>
            <a:pPr marL="240665" marR="480695" indent="-228600">
              <a:lnSpc>
                <a:spcPct val="80000"/>
              </a:lnSpc>
              <a:spcBef>
                <a:spcPts val="81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Okul personeli: </a:t>
            </a:r>
            <a:r>
              <a:rPr sz="2400" spc="-5" dirty="0">
                <a:latin typeface="Carlito"/>
                <a:cs typeface="Carlito"/>
              </a:rPr>
              <a:t>Çok şiddetli olmadığı  </a:t>
            </a:r>
            <a:r>
              <a:rPr sz="2400" spc="-10" dirty="0">
                <a:latin typeface="Carlito"/>
                <a:cs typeface="Carlito"/>
              </a:rPr>
              <a:t>sürece </a:t>
            </a:r>
            <a:r>
              <a:rPr sz="2400" spc="-5" dirty="0">
                <a:latin typeface="Carlito"/>
                <a:cs typeface="Carlito"/>
              </a:rPr>
              <a:t>normal gelişimin bir </a:t>
            </a:r>
            <a:r>
              <a:rPr sz="2400" spc="-15" dirty="0">
                <a:latin typeface="Carlito"/>
                <a:cs typeface="Carlito"/>
              </a:rPr>
              <a:t>parçası  olarak </a:t>
            </a:r>
            <a:r>
              <a:rPr sz="2400" spc="-10" dirty="0">
                <a:latin typeface="Carlito"/>
                <a:cs typeface="Carlito"/>
              </a:rPr>
              <a:t>görür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dirty="0">
                <a:latin typeface="Carlito"/>
                <a:cs typeface="Carlito"/>
              </a:rPr>
              <a:t>müdahale </a:t>
            </a:r>
            <a:r>
              <a:rPr sz="2400" spc="-10" dirty="0">
                <a:latin typeface="Carlito"/>
                <a:cs typeface="Carlito"/>
              </a:rPr>
              <a:t>etmez.  Zorbalık </a:t>
            </a:r>
            <a:r>
              <a:rPr sz="2400" spc="-20" dirty="0">
                <a:latin typeface="Carlito"/>
                <a:cs typeface="Carlito"/>
              </a:rPr>
              <a:t>davranışı “suç” </a:t>
            </a:r>
            <a:r>
              <a:rPr sz="2400" dirty="0">
                <a:latin typeface="Carlito"/>
                <a:cs typeface="Carlito"/>
              </a:rPr>
              <a:t>ile </a:t>
            </a:r>
            <a:r>
              <a:rPr sz="2400" spc="-15" dirty="0">
                <a:latin typeface="Carlito"/>
                <a:cs typeface="Carlito"/>
              </a:rPr>
              <a:t>örtüşürse  </a:t>
            </a:r>
            <a:r>
              <a:rPr sz="2400" dirty="0">
                <a:latin typeface="Carlito"/>
                <a:cs typeface="Carlito"/>
              </a:rPr>
              <a:t>müdahale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70" dirty="0">
                <a:latin typeface="Carlito"/>
                <a:cs typeface="Carlito"/>
              </a:rPr>
              <a:t>eder.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1008" y="299082"/>
            <a:ext cx="6835140" cy="4904548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560830">
              <a:lnSpc>
                <a:spcPct val="100000"/>
              </a:lnSpc>
              <a:spcBef>
                <a:spcPts val="965"/>
              </a:spcBef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Akran </a:t>
            </a:r>
            <a:r>
              <a:rPr sz="2400" spc="-10" dirty="0" err="1">
                <a:solidFill>
                  <a:srgbClr val="6F2F9F"/>
                </a:solidFill>
                <a:latin typeface="Carlito"/>
                <a:cs typeface="Carlito"/>
              </a:rPr>
              <a:t>Zorbalığına</a:t>
            </a:r>
            <a:r>
              <a:rPr sz="2400" spc="-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dirty="0" err="1" smtClean="0">
                <a:solidFill>
                  <a:srgbClr val="6F2F9F"/>
                </a:solidFill>
                <a:latin typeface="Carlito"/>
                <a:cs typeface="Carlito"/>
              </a:rPr>
              <a:t>Müdahale</a:t>
            </a:r>
            <a:endParaRPr lang="tr-TR" sz="2400" dirty="0" smtClean="0">
              <a:solidFill>
                <a:srgbClr val="6F2F9F"/>
              </a:solidFill>
              <a:latin typeface="Carlito"/>
              <a:cs typeface="Carlito"/>
            </a:endParaRPr>
          </a:p>
          <a:p>
            <a:pPr marL="1560830">
              <a:lnSpc>
                <a:spcPct val="100000"/>
              </a:lnSpc>
              <a:spcBef>
                <a:spcPts val="965"/>
              </a:spcBef>
            </a:pPr>
            <a:endParaRPr lang="tr-TR" sz="2400" dirty="0">
              <a:solidFill>
                <a:srgbClr val="6F2F9F"/>
              </a:solidFill>
              <a:latin typeface="Carlito"/>
              <a:cs typeface="Carlito"/>
            </a:endParaRPr>
          </a:p>
          <a:p>
            <a:pPr marL="1560830">
              <a:lnSpc>
                <a:spcPct val="100000"/>
              </a:lnSpc>
              <a:spcBef>
                <a:spcPts val="965"/>
              </a:spcBef>
            </a:pP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latin typeface="Carlito"/>
                <a:cs typeface="Carlito"/>
              </a:rPr>
              <a:t>Akran zorbalığı </a:t>
            </a:r>
            <a:r>
              <a:rPr sz="2400" spc="-5" dirty="0">
                <a:latin typeface="Carlito"/>
                <a:cs typeface="Carlito"/>
              </a:rPr>
              <a:t>bir </a:t>
            </a:r>
            <a:r>
              <a:rPr sz="2400" dirty="0">
                <a:solidFill>
                  <a:srgbClr val="C0504D"/>
                </a:solidFill>
                <a:latin typeface="Carlito"/>
                <a:cs typeface="Carlito"/>
              </a:rPr>
              <a:t>grup</a:t>
            </a:r>
            <a:r>
              <a:rPr sz="2400" spc="-3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C0504D"/>
                </a:solidFill>
                <a:latin typeface="Carlito"/>
                <a:cs typeface="Carlito"/>
              </a:rPr>
              <a:t>dinamiğidir.</a:t>
            </a:r>
            <a:endParaRPr sz="2400" dirty="0">
              <a:latin typeface="Carlito"/>
              <a:cs typeface="Carlito"/>
            </a:endParaRPr>
          </a:p>
          <a:p>
            <a:pPr marL="240665" marR="168275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30" dirty="0">
                <a:latin typeface="Carlito"/>
                <a:cs typeface="Carlito"/>
              </a:rPr>
              <a:t>İzleyiciler, </a:t>
            </a:r>
            <a:r>
              <a:rPr sz="2400" spc="-10" dirty="0">
                <a:latin typeface="Carlito"/>
                <a:cs typeface="Carlito"/>
              </a:rPr>
              <a:t>yetişkinler tepki </a:t>
            </a:r>
            <a:r>
              <a:rPr sz="2400" spc="-15" dirty="0">
                <a:latin typeface="Carlito"/>
                <a:cs typeface="Carlito"/>
              </a:rPr>
              <a:t>vermez,  </a:t>
            </a:r>
            <a:r>
              <a:rPr sz="2400" dirty="0">
                <a:latin typeface="Carlito"/>
                <a:cs typeface="Carlito"/>
              </a:rPr>
              <a:t>müdahale </a:t>
            </a:r>
            <a:r>
              <a:rPr sz="2400" spc="-20" dirty="0">
                <a:latin typeface="Carlito"/>
                <a:cs typeface="Carlito"/>
              </a:rPr>
              <a:t>etmezse tekrarlanmaya  </a:t>
            </a:r>
            <a:r>
              <a:rPr sz="2400" spc="-15" dirty="0">
                <a:latin typeface="Carlito"/>
                <a:cs typeface="Carlito"/>
              </a:rPr>
              <a:t>devam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75" dirty="0">
                <a:latin typeface="Carlito"/>
                <a:cs typeface="Carlito"/>
              </a:rPr>
              <a:t>eder.</a:t>
            </a:r>
            <a:endParaRPr sz="2400" dirty="0">
              <a:latin typeface="Carlito"/>
              <a:cs typeface="Carlito"/>
            </a:endParaRPr>
          </a:p>
          <a:p>
            <a:pPr marL="240665" marR="607060" indent="-228600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rlito"/>
                <a:cs typeface="Carlito"/>
              </a:rPr>
              <a:t>Zorbanın </a:t>
            </a:r>
            <a:r>
              <a:rPr sz="2400" spc="-35" dirty="0">
                <a:latin typeface="Carlito"/>
                <a:cs typeface="Carlito"/>
              </a:rPr>
              <a:t>kötü </a:t>
            </a:r>
            <a:r>
              <a:rPr sz="2400" spc="-5" dirty="0">
                <a:latin typeface="Carlito"/>
                <a:cs typeface="Carlito"/>
              </a:rPr>
              <a:t>bir </a:t>
            </a:r>
            <a:r>
              <a:rPr sz="2400" spc="-15" dirty="0">
                <a:latin typeface="Carlito"/>
                <a:cs typeface="Carlito"/>
              </a:rPr>
              <a:t>şey yapıyorum  </a:t>
            </a:r>
            <a:r>
              <a:rPr sz="2400" dirty="0">
                <a:latin typeface="Carlito"/>
                <a:cs typeface="Carlito"/>
              </a:rPr>
              <a:t>algısı </a:t>
            </a:r>
            <a:r>
              <a:rPr sz="2400" spc="-55" dirty="0">
                <a:latin typeface="Carlito"/>
                <a:cs typeface="Carlito"/>
              </a:rPr>
              <a:t>zayıflar. </a:t>
            </a:r>
            <a:r>
              <a:rPr sz="2400" spc="-15" dirty="0">
                <a:latin typeface="Carlito"/>
                <a:cs typeface="Carlito"/>
              </a:rPr>
              <a:t>Saldırgan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davranışı  </a:t>
            </a:r>
            <a:r>
              <a:rPr sz="2400" spc="-10" dirty="0">
                <a:latin typeface="Carlito"/>
                <a:cs typeface="Carlito"/>
              </a:rPr>
              <a:t>üzerinde </a:t>
            </a:r>
            <a:r>
              <a:rPr sz="2400" spc="-30" dirty="0">
                <a:latin typeface="Carlito"/>
                <a:cs typeface="Carlito"/>
              </a:rPr>
              <a:t>kontrolü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60" dirty="0">
                <a:latin typeface="Carlito"/>
                <a:cs typeface="Carlito"/>
              </a:rPr>
              <a:t>azalır.</a:t>
            </a:r>
            <a:endParaRPr sz="2400" dirty="0">
              <a:latin typeface="Carlito"/>
              <a:cs typeface="Carlito"/>
            </a:endParaRPr>
          </a:p>
          <a:p>
            <a:pPr marL="240665" marR="156845" indent="-228600" algn="just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rlito"/>
                <a:cs typeface="Carlito"/>
              </a:rPr>
              <a:t>Mağdur bunu hak </a:t>
            </a:r>
            <a:r>
              <a:rPr sz="2400" spc="-15" dirty="0">
                <a:latin typeface="Carlito"/>
                <a:cs typeface="Carlito"/>
              </a:rPr>
              <a:t>ettiğini </a:t>
            </a:r>
            <a:r>
              <a:rPr sz="2400" spc="-20" dirty="0">
                <a:latin typeface="Carlito"/>
                <a:cs typeface="Carlito"/>
              </a:rPr>
              <a:t>ve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olayın  çözümsüz </a:t>
            </a:r>
            <a:r>
              <a:rPr sz="2400" spc="-5" dirty="0">
                <a:latin typeface="Carlito"/>
                <a:cs typeface="Carlito"/>
              </a:rPr>
              <a:t>olduğunu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0" dirty="0">
                <a:latin typeface="Carlito"/>
                <a:cs typeface="Carlito"/>
              </a:rPr>
              <a:t>düşünür.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04800"/>
            <a:ext cx="525018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Akran </a:t>
            </a:r>
            <a:r>
              <a:rPr sz="2800" spc="-10" dirty="0"/>
              <a:t>Zorbalığına</a:t>
            </a:r>
            <a:r>
              <a:rPr sz="2800" spc="-70" dirty="0"/>
              <a:t> </a:t>
            </a:r>
            <a:r>
              <a:rPr sz="28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725929"/>
            <a:ext cx="7654798" cy="3398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32765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Akran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zorbalığı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çalışmaları</a:t>
            </a:r>
            <a:r>
              <a:rPr sz="2800" spc="-7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yapılan 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okullarda:</a:t>
            </a:r>
            <a:endParaRPr sz="28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795"/>
              </a:spcBef>
            </a:pPr>
            <a:r>
              <a:rPr sz="2400" spc="-5" dirty="0">
                <a:latin typeface="Arial"/>
                <a:cs typeface="Arial"/>
              </a:rPr>
              <a:t>–</a:t>
            </a:r>
            <a:r>
              <a:rPr sz="2400" spc="-5" dirty="0">
                <a:latin typeface="Carlito"/>
                <a:cs typeface="Carlito"/>
              </a:rPr>
              <a:t>Kızlar daha </a:t>
            </a:r>
            <a:r>
              <a:rPr sz="2400" spc="-10" dirty="0">
                <a:latin typeface="Carlito"/>
                <a:cs typeface="Carlito"/>
              </a:rPr>
              <a:t>duyarlı </a:t>
            </a:r>
            <a:r>
              <a:rPr sz="2400" spc="-25" dirty="0">
                <a:latin typeface="Carlito"/>
                <a:cs typeface="Carlito"/>
              </a:rPr>
              <a:t>olmaya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başlamışlar.</a:t>
            </a:r>
            <a:endParaRPr sz="2400" dirty="0">
              <a:latin typeface="Carlito"/>
              <a:cs typeface="Carlito"/>
            </a:endParaRPr>
          </a:p>
          <a:p>
            <a:pPr marL="697865" marR="5080" indent="-228600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latin typeface="Arial"/>
                <a:cs typeface="Arial"/>
              </a:rPr>
              <a:t>–</a:t>
            </a:r>
            <a:r>
              <a:rPr sz="2400" spc="-5" dirty="0">
                <a:latin typeface="Carlito"/>
                <a:cs typeface="Carlito"/>
              </a:rPr>
              <a:t>Mağdurlar </a:t>
            </a:r>
            <a:r>
              <a:rPr sz="2400" spc="-20" dirty="0">
                <a:latin typeface="Carlito"/>
                <a:cs typeface="Carlito"/>
              </a:rPr>
              <a:t>zorbalara </a:t>
            </a:r>
            <a:r>
              <a:rPr sz="2400" spc="-15" dirty="0">
                <a:latin typeface="Carlito"/>
                <a:cs typeface="Carlito"/>
              </a:rPr>
              <a:t>göre </a:t>
            </a:r>
            <a:r>
              <a:rPr sz="2400" spc="-5" dirty="0">
                <a:latin typeface="Carlito"/>
                <a:cs typeface="Carlito"/>
              </a:rPr>
              <a:t>daha </a:t>
            </a:r>
            <a:r>
              <a:rPr sz="2400" spc="-10" dirty="0">
                <a:latin typeface="Carlito"/>
                <a:cs typeface="Carlito"/>
              </a:rPr>
              <a:t>duyarlı 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hassas </a:t>
            </a:r>
            <a:r>
              <a:rPr sz="2400" spc="-25" dirty="0">
                <a:latin typeface="Carlito"/>
                <a:cs typeface="Carlito"/>
              </a:rPr>
              <a:t>olmaya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başlamışlar.</a:t>
            </a:r>
            <a:endParaRPr sz="2400" dirty="0">
              <a:latin typeface="Carlito"/>
              <a:cs typeface="Carlito"/>
            </a:endParaRPr>
          </a:p>
          <a:p>
            <a:pPr marL="697865" marR="6350" indent="-228600">
              <a:lnSpc>
                <a:spcPct val="100000"/>
              </a:lnSpc>
              <a:spcBef>
                <a:spcPts val="775"/>
              </a:spcBef>
            </a:pPr>
            <a:r>
              <a:rPr sz="2400" spc="-15" dirty="0">
                <a:latin typeface="Arial"/>
                <a:cs typeface="Arial"/>
              </a:rPr>
              <a:t>–</a:t>
            </a:r>
            <a:r>
              <a:rPr sz="2400" spc="-15" dirty="0">
                <a:latin typeface="Carlito"/>
                <a:cs typeface="Carlito"/>
              </a:rPr>
              <a:t>Erkekler </a:t>
            </a:r>
            <a:r>
              <a:rPr sz="2400" spc="-10" dirty="0">
                <a:latin typeface="Carlito"/>
                <a:cs typeface="Carlito"/>
              </a:rPr>
              <a:t>arasında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olayları  azalmış, </a:t>
            </a:r>
            <a:r>
              <a:rPr sz="2400" spc="-5" dirty="0">
                <a:latin typeface="Carlito"/>
                <a:cs typeface="Carlito"/>
              </a:rPr>
              <a:t>kızlar daha </a:t>
            </a:r>
            <a:r>
              <a:rPr sz="2400" spc="-10" dirty="0">
                <a:latin typeface="Carlito"/>
                <a:cs typeface="Carlito"/>
              </a:rPr>
              <a:t>çok </a:t>
            </a:r>
            <a:r>
              <a:rPr sz="2400" spc="-15" dirty="0">
                <a:latin typeface="Carlito"/>
                <a:cs typeface="Carlito"/>
              </a:rPr>
              <a:t>zorbalık olayı  </a:t>
            </a:r>
            <a:r>
              <a:rPr sz="2400" spc="-30" dirty="0">
                <a:latin typeface="Carlito"/>
                <a:cs typeface="Carlito"/>
              </a:rPr>
              <a:t>bildirmişler. </a:t>
            </a:r>
            <a:r>
              <a:rPr sz="2400" spc="-10" dirty="0">
                <a:latin typeface="Carlito"/>
                <a:cs typeface="Carlito"/>
              </a:rPr>
              <a:t>(Farkındalıkla </a:t>
            </a:r>
            <a:r>
              <a:rPr sz="2400" spc="-5" dirty="0">
                <a:latin typeface="Carlito"/>
                <a:cs typeface="Carlito"/>
              </a:rPr>
              <a:t>ilgili</a:t>
            </a:r>
            <a:r>
              <a:rPr sz="2400" spc="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olabilir)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3088" y="367665"/>
            <a:ext cx="578231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/>
              <a:t>Akran Zorbalığı </a:t>
            </a:r>
            <a:r>
              <a:rPr sz="3000" spc="-5" dirty="0"/>
              <a:t>ile İlgili</a:t>
            </a:r>
            <a:r>
              <a:rPr sz="3000" spc="15" dirty="0"/>
              <a:t> </a:t>
            </a:r>
            <a:r>
              <a:rPr sz="3000" spc="-5" dirty="0"/>
              <a:t>Mitler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1219200"/>
            <a:ext cx="7660005" cy="5037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1497965" indent="-299085">
              <a:lnSpc>
                <a:spcPct val="11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X </a:t>
            </a:r>
            <a:r>
              <a:rPr sz="2400" spc="-10" dirty="0">
                <a:latin typeface="Carlito"/>
                <a:cs typeface="Carlito"/>
              </a:rPr>
              <a:t>Zorbalar </a:t>
            </a:r>
            <a:r>
              <a:rPr sz="2400" spc="-15" dirty="0">
                <a:latin typeface="Carlito"/>
                <a:cs typeface="Carlito"/>
              </a:rPr>
              <a:t>sevgi ve </a:t>
            </a:r>
            <a:r>
              <a:rPr sz="2400" spc="-5" dirty="0">
                <a:latin typeface="Carlito"/>
                <a:cs typeface="Carlito"/>
              </a:rPr>
              <a:t>güven eksikliği hisseden </a:t>
            </a:r>
            <a:r>
              <a:rPr sz="2400" spc="-15" dirty="0">
                <a:latin typeface="Carlito"/>
                <a:cs typeface="Carlito"/>
              </a:rPr>
              <a:t>ve  </a:t>
            </a:r>
            <a:r>
              <a:rPr sz="2400" spc="-10" dirty="0">
                <a:latin typeface="Carlito"/>
                <a:cs typeface="Carlito"/>
              </a:rPr>
              <a:t>özgüvenleri </a:t>
            </a:r>
            <a:r>
              <a:rPr sz="2400" spc="-5" dirty="0">
                <a:latin typeface="Carlito"/>
                <a:cs typeface="Carlito"/>
              </a:rPr>
              <a:t>düşük olan </a:t>
            </a:r>
            <a:r>
              <a:rPr sz="2400" spc="-10" dirty="0">
                <a:latin typeface="Carlito"/>
                <a:cs typeface="Carlito"/>
              </a:rPr>
              <a:t>çocuk </a:t>
            </a:r>
            <a:r>
              <a:rPr sz="2400" spc="-15" dirty="0">
                <a:latin typeface="Carlito"/>
                <a:cs typeface="Carlito"/>
              </a:rPr>
              <a:t>ve</a:t>
            </a:r>
            <a:r>
              <a:rPr sz="2400" spc="-30" dirty="0">
                <a:latin typeface="Carlito"/>
                <a:cs typeface="Carlito"/>
              </a:rPr>
              <a:t> gençlerdir.</a:t>
            </a:r>
            <a:endParaRPr sz="2400" dirty="0">
              <a:latin typeface="Carlito"/>
              <a:cs typeface="Carlito"/>
            </a:endParaRPr>
          </a:p>
          <a:p>
            <a:pPr marL="311150" marR="887730">
              <a:lnSpc>
                <a:spcPts val="3429"/>
              </a:lnSpc>
              <a:spcBef>
                <a:spcPts val="170"/>
              </a:spcBef>
            </a:pPr>
            <a:r>
              <a:rPr sz="2400" spc="-5" dirty="0">
                <a:latin typeface="Carlito"/>
                <a:cs typeface="Carlito"/>
              </a:rPr>
              <a:t>Kendilerini daha önemli hissedebilmek </a:t>
            </a:r>
            <a:r>
              <a:rPr sz="2400" dirty="0">
                <a:latin typeface="Carlito"/>
                <a:cs typeface="Carlito"/>
              </a:rPr>
              <a:t>için </a:t>
            </a:r>
            <a:r>
              <a:rPr sz="2400" spc="-5" dirty="0">
                <a:latin typeface="Carlito"/>
                <a:cs typeface="Carlito"/>
              </a:rPr>
              <a:t>diğer  </a:t>
            </a:r>
            <a:r>
              <a:rPr sz="2400" spc="-10" dirty="0">
                <a:latin typeface="Carlito"/>
                <a:cs typeface="Carlito"/>
              </a:rPr>
              <a:t>öğrencilerde kusur arama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eğilimindedirler.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Pek </a:t>
            </a:r>
            <a:r>
              <a:rPr sz="2400" spc="-10" dirty="0">
                <a:latin typeface="Carlito"/>
                <a:cs typeface="Carlito"/>
              </a:rPr>
              <a:t>çok zorbanın kendine </a:t>
            </a:r>
            <a:r>
              <a:rPr sz="2400" spc="-5" dirty="0">
                <a:latin typeface="Carlito"/>
                <a:cs typeface="Carlito"/>
              </a:rPr>
              <a:t>güveni normal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düzeydedir.</a:t>
            </a:r>
            <a:endParaRPr sz="2400" dirty="0">
              <a:latin typeface="Carlito"/>
              <a:cs typeface="Carlito"/>
            </a:endParaRPr>
          </a:p>
          <a:p>
            <a:pPr marL="311150" marR="294005" indent="-299085">
              <a:lnSpc>
                <a:spcPts val="3429"/>
              </a:lnSpc>
              <a:spcBef>
                <a:spcPts val="165"/>
              </a:spcBef>
            </a:pPr>
            <a:r>
              <a:rPr sz="2400" dirty="0">
                <a:latin typeface="Carlito"/>
                <a:cs typeface="Carlito"/>
              </a:rPr>
              <a:t>X </a:t>
            </a:r>
            <a:r>
              <a:rPr sz="2400" spc="-10" dirty="0">
                <a:latin typeface="Carlito"/>
                <a:cs typeface="Carlito"/>
              </a:rPr>
              <a:t>Zorbalar </a:t>
            </a:r>
            <a:r>
              <a:rPr sz="2400" spc="-5" dirty="0">
                <a:latin typeface="Carlito"/>
                <a:cs typeface="Carlito"/>
              </a:rPr>
              <a:t>çevreden </a:t>
            </a:r>
            <a:r>
              <a:rPr sz="2400" dirty="0">
                <a:latin typeface="Carlito"/>
                <a:cs typeface="Carlito"/>
              </a:rPr>
              <a:t>ilgi </a:t>
            </a:r>
            <a:r>
              <a:rPr sz="2400" spc="-30" dirty="0">
                <a:latin typeface="Carlito"/>
                <a:cs typeface="Carlito"/>
              </a:rPr>
              <a:t>beklerler. </a:t>
            </a:r>
            <a:r>
              <a:rPr sz="2400" spc="-20" dirty="0">
                <a:latin typeface="Carlito"/>
                <a:cs typeface="Carlito"/>
              </a:rPr>
              <a:t>Yaptıkları </a:t>
            </a:r>
            <a:r>
              <a:rPr sz="2400" spc="-15" dirty="0">
                <a:latin typeface="Carlito"/>
                <a:cs typeface="Carlito"/>
              </a:rPr>
              <a:t>görmezden  </a:t>
            </a:r>
            <a:r>
              <a:rPr sz="2400" spc="-10" dirty="0">
                <a:latin typeface="Carlito"/>
                <a:cs typeface="Carlito"/>
              </a:rPr>
              <a:t>gelinirse zorbalık </a:t>
            </a:r>
            <a:r>
              <a:rPr sz="2400" spc="-15" dirty="0">
                <a:latin typeface="Carlito"/>
                <a:cs typeface="Carlito"/>
              </a:rPr>
              <a:t>olayı </a:t>
            </a:r>
            <a:r>
              <a:rPr sz="2400" spc="-45" dirty="0">
                <a:latin typeface="Carlito"/>
                <a:cs typeface="Carlito"/>
              </a:rPr>
              <a:t>durur.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Zorbanın </a:t>
            </a:r>
            <a:r>
              <a:rPr sz="2400" dirty="0">
                <a:latin typeface="Carlito"/>
                <a:cs typeface="Carlito"/>
              </a:rPr>
              <a:t>asıl amacı</a:t>
            </a:r>
            <a:r>
              <a:rPr sz="2400" spc="-20" dirty="0">
                <a:latin typeface="Carlito"/>
                <a:cs typeface="Carlito"/>
              </a:rPr>
              <a:t> kontrol</a:t>
            </a:r>
            <a:endParaRPr sz="2400" dirty="0">
              <a:latin typeface="Carlito"/>
              <a:cs typeface="Carlito"/>
            </a:endParaRPr>
          </a:p>
          <a:p>
            <a:pPr marL="311150" marR="5080">
              <a:lnSpc>
                <a:spcPct val="110000"/>
              </a:lnSpc>
              <a:spcBef>
                <a:spcPts val="5"/>
              </a:spcBef>
            </a:pPr>
            <a:r>
              <a:rPr sz="2400" spc="-25" dirty="0">
                <a:latin typeface="Carlito"/>
                <a:cs typeface="Carlito"/>
              </a:rPr>
              <a:t>sağlamaktır. </a:t>
            </a:r>
            <a:r>
              <a:rPr sz="2400" spc="-10" dirty="0">
                <a:latin typeface="Carlito"/>
                <a:cs typeface="Carlito"/>
              </a:rPr>
              <a:t>Göz ardı </a:t>
            </a:r>
            <a:r>
              <a:rPr sz="2400" dirty="0">
                <a:latin typeface="Carlito"/>
                <a:cs typeface="Carlito"/>
              </a:rPr>
              <a:t>etmenin </a:t>
            </a:r>
            <a:r>
              <a:rPr sz="2400" spc="-15" dirty="0">
                <a:latin typeface="Carlito"/>
                <a:cs typeface="Carlito"/>
              </a:rPr>
              <a:t>olayı </a:t>
            </a:r>
            <a:r>
              <a:rPr sz="2400" spc="-10" dirty="0">
                <a:latin typeface="Carlito"/>
                <a:cs typeface="Carlito"/>
              </a:rPr>
              <a:t>durdurma üzerinde  </a:t>
            </a:r>
            <a:r>
              <a:rPr sz="2400" spc="-5" dirty="0">
                <a:latin typeface="Carlito"/>
                <a:cs typeface="Carlito"/>
              </a:rPr>
              <a:t>bir etkisi </a:t>
            </a:r>
            <a:r>
              <a:rPr sz="2400" spc="-45" dirty="0">
                <a:latin typeface="Carlito"/>
                <a:cs typeface="Carlito"/>
              </a:rPr>
              <a:t>yoktur. </a:t>
            </a:r>
            <a:r>
              <a:rPr sz="2400" spc="-40" dirty="0">
                <a:latin typeface="Carlito"/>
                <a:cs typeface="Carlito"/>
              </a:rPr>
              <a:t>Tersine </a:t>
            </a:r>
            <a:r>
              <a:rPr sz="2400" spc="-10" dirty="0">
                <a:latin typeface="Carlito"/>
                <a:cs typeface="Carlito"/>
              </a:rPr>
              <a:t>olayın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gizli</a:t>
            </a:r>
          </a:p>
          <a:p>
            <a:pPr marL="236220">
              <a:lnSpc>
                <a:spcPct val="100000"/>
              </a:lnSpc>
              <a:spcBef>
                <a:spcPts val="310"/>
              </a:spcBef>
            </a:pPr>
            <a:r>
              <a:rPr sz="2400" spc="-10" dirty="0">
                <a:latin typeface="Carlito"/>
                <a:cs typeface="Carlito"/>
              </a:rPr>
              <a:t>devam </a:t>
            </a:r>
            <a:r>
              <a:rPr sz="2400" dirty="0">
                <a:latin typeface="Carlito"/>
                <a:cs typeface="Carlito"/>
              </a:rPr>
              <a:t>etmesine </a:t>
            </a:r>
            <a:r>
              <a:rPr sz="2400" spc="-5" dirty="0">
                <a:latin typeface="Carlito"/>
                <a:cs typeface="Carlito"/>
              </a:rPr>
              <a:t>neden</a:t>
            </a:r>
            <a:r>
              <a:rPr sz="2400" spc="-105" dirty="0">
                <a:latin typeface="Carlito"/>
                <a:cs typeface="Carlito"/>
              </a:rPr>
              <a:t> </a:t>
            </a:r>
            <a:r>
              <a:rPr sz="2400" spc="-55" dirty="0">
                <a:latin typeface="Carlito"/>
                <a:cs typeface="Carlito"/>
              </a:rPr>
              <a:t>olur.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4201" y="4876800"/>
            <a:ext cx="2209799" cy="1848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9943" y="228600"/>
            <a:ext cx="52527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Akran </a:t>
            </a:r>
            <a:r>
              <a:rPr sz="3200" spc="-10" dirty="0"/>
              <a:t>Zorbalığına</a:t>
            </a:r>
            <a:r>
              <a:rPr sz="3200" spc="-80" dirty="0"/>
              <a:t> </a:t>
            </a:r>
            <a:r>
              <a:rPr sz="32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1008" y="1676400"/>
            <a:ext cx="6891655" cy="39985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4105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rlito"/>
                <a:cs typeface="Carlito"/>
              </a:rPr>
              <a:t>Müdahale </a:t>
            </a:r>
            <a:r>
              <a:rPr sz="2400" spc="-5" dirty="0">
                <a:latin typeface="Carlito"/>
                <a:cs typeface="Carlito"/>
              </a:rPr>
              <a:t>sadece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psikolojik</a:t>
            </a:r>
            <a:endParaRPr sz="2400" dirty="0">
              <a:latin typeface="Carlito"/>
              <a:cs typeface="Carlito"/>
            </a:endParaRPr>
          </a:p>
          <a:p>
            <a:pPr marL="240665">
              <a:lnSpc>
                <a:spcPts val="4105"/>
              </a:lnSpc>
            </a:pPr>
            <a:r>
              <a:rPr sz="2400" dirty="0">
                <a:latin typeface="Carlito"/>
                <a:cs typeface="Carlito"/>
              </a:rPr>
              <a:t>danışmanların </a:t>
            </a:r>
            <a:r>
              <a:rPr sz="2400" spc="-5" dirty="0">
                <a:latin typeface="Carlito"/>
                <a:cs typeface="Carlito"/>
              </a:rPr>
              <a:t>sorumluluğu</a:t>
            </a:r>
            <a:r>
              <a:rPr sz="2400" spc="-114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değildir.</a:t>
            </a:r>
            <a:endParaRPr sz="2400" dirty="0">
              <a:latin typeface="Carlito"/>
              <a:cs typeface="Carlito"/>
            </a:endParaRPr>
          </a:p>
          <a:p>
            <a:pPr marL="240665" marR="413384" indent="-228600">
              <a:lnSpc>
                <a:spcPts val="3890"/>
              </a:lnSpc>
              <a:spcBef>
                <a:spcPts val="9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35" dirty="0">
                <a:latin typeface="Carlito"/>
                <a:cs typeface="Carlito"/>
              </a:rPr>
              <a:t>Evde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5" dirty="0">
                <a:latin typeface="Carlito"/>
                <a:cs typeface="Carlito"/>
              </a:rPr>
              <a:t>okulda tutarlı </a:t>
            </a:r>
            <a:r>
              <a:rPr sz="2400" spc="-5" dirty="0">
                <a:latin typeface="Carlito"/>
                <a:cs typeface="Carlito"/>
              </a:rPr>
              <a:t>biçimde </a:t>
            </a:r>
            <a:r>
              <a:rPr sz="2400" dirty="0">
                <a:latin typeface="Carlito"/>
                <a:cs typeface="Carlito"/>
              </a:rPr>
              <a:t>ele  </a:t>
            </a:r>
            <a:r>
              <a:rPr sz="2400" spc="-35" dirty="0">
                <a:latin typeface="Carlito"/>
                <a:cs typeface="Carlito"/>
              </a:rPr>
              <a:t>alınmalıdır.</a:t>
            </a:r>
            <a:endParaRPr sz="2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Çocuğunuz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zorbalık</a:t>
            </a:r>
            <a:r>
              <a:rPr sz="2400" spc="-4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mağduruysa:</a:t>
            </a:r>
            <a:endParaRPr sz="2400" dirty="0">
              <a:latin typeface="Carlito"/>
              <a:cs typeface="Carlito"/>
            </a:endParaRPr>
          </a:p>
          <a:p>
            <a:pPr marL="697865" marR="565785" indent="-228600">
              <a:lnSpc>
                <a:spcPts val="3460"/>
              </a:lnSpc>
              <a:spcBef>
                <a:spcPts val="844"/>
              </a:spcBef>
            </a:pPr>
            <a:r>
              <a:rPr sz="2000" spc="-10" dirty="0">
                <a:latin typeface="Arial"/>
                <a:cs typeface="Arial"/>
              </a:rPr>
              <a:t>–</a:t>
            </a:r>
            <a:r>
              <a:rPr sz="2000" spc="-10" dirty="0">
                <a:latin typeface="Carlito"/>
                <a:cs typeface="Carlito"/>
              </a:rPr>
              <a:t>Direk </a:t>
            </a:r>
            <a:r>
              <a:rPr sz="2000" spc="-5" dirty="0">
                <a:latin typeface="Carlito"/>
                <a:cs typeface="Carlito"/>
              </a:rPr>
              <a:t>sorulduğunda söylemek  </a:t>
            </a:r>
            <a:r>
              <a:rPr sz="2000" spc="-35" dirty="0">
                <a:latin typeface="Carlito"/>
                <a:cs typeface="Carlito"/>
              </a:rPr>
              <a:t>istemeyebilir. </a:t>
            </a:r>
            <a:r>
              <a:rPr sz="2000" spc="-5" dirty="0">
                <a:latin typeface="Carlito"/>
                <a:cs typeface="Carlito"/>
              </a:rPr>
              <a:t>Belirtileri </a:t>
            </a:r>
            <a:r>
              <a:rPr sz="2000" spc="-10" dirty="0">
                <a:latin typeface="Carlito"/>
                <a:cs typeface="Carlito"/>
              </a:rPr>
              <a:t>takip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edin.</a:t>
            </a:r>
          </a:p>
          <a:p>
            <a:pPr marL="697865" marR="184785" indent="-228600">
              <a:lnSpc>
                <a:spcPts val="3460"/>
              </a:lnSpc>
              <a:spcBef>
                <a:spcPts val="765"/>
              </a:spcBef>
            </a:pPr>
            <a:r>
              <a:rPr sz="2000" spc="-5" dirty="0">
                <a:latin typeface="Arial"/>
                <a:cs typeface="Arial"/>
              </a:rPr>
              <a:t>–</a:t>
            </a:r>
            <a:r>
              <a:rPr sz="2000" spc="-5" dirty="0">
                <a:latin typeface="Carlito"/>
                <a:cs typeface="Carlito"/>
              </a:rPr>
              <a:t>Sizinle </a:t>
            </a:r>
            <a:r>
              <a:rPr sz="2000" spc="-15" dirty="0">
                <a:latin typeface="Carlito"/>
                <a:cs typeface="Carlito"/>
              </a:rPr>
              <a:t>paylaşırsa yargılayıcı </a:t>
            </a:r>
            <a:r>
              <a:rPr sz="2000" spc="-5" dirty="0">
                <a:latin typeface="Carlito"/>
                <a:cs typeface="Carlito"/>
              </a:rPr>
              <a:t>olmadan  dinleyin.</a:t>
            </a:r>
            <a:endParaRPr sz="20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</a:pPr>
            <a:r>
              <a:rPr sz="2000" spc="-10" dirty="0">
                <a:latin typeface="Arial"/>
                <a:cs typeface="Arial"/>
              </a:rPr>
              <a:t>–</a:t>
            </a:r>
            <a:r>
              <a:rPr sz="2000" spc="-10" dirty="0">
                <a:latin typeface="Carlito"/>
                <a:cs typeface="Carlito"/>
              </a:rPr>
              <a:t>Okulla </a:t>
            </a:r>
            <a:r>
              <a:rPr sz="2000" spc="-5" dirty="0">
                <a:latin typeface="Carlito"/>
                <a:cs typeface="Carlito"/>
              </a:rPr>
              <a:t>işbirliğine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geçin.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228600"/>
            <a:ext cx="58295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Akran </a:t>
            </a:r>
            <a:r>
              <a:rPr sz="3200" spc="-10" dirty="0"/>
              <a:t>Zorbalığına</a:t>
            </a:r>
            <a:r>
              <a:rPr sz="3200" spc="-80" dirty="0"/>
              <a:t> </a:t>
            </a:r>
            <a:r>
              <a:rPr sz="32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1337" y="1600200"/>
            <a:ext cx="7132320" cy="3922869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Çocuğunuz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zorbalık</a:t>
            </a:r>
            <a:r>
              <a:rPr sz="2800" spc="-4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mağduruysa:</a:t>
            </a:r>
            <a:endParaRPr sz="28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795"/>
              </a:spcBef>
            </a:pPr>
            <a:r>
              <a:rPr sz="2400" spc="-10" dirty="0">
                <a:latin typeface="Arial"/>
                <a:cs typeface="Arial"/>
              </a:rPr>
              <a:t>–</a:t>
            </a:r>
            <a:r>
              <a:rPr sz="2400" spc="-10" dirty="0">
                <a:latin typeface="Carlito"/>
                <a:cs typeface="Carlito"/>
              </a:rPr>
              <a:t>Zorbanın </a:t>
            </a:r>
            <a:r>
              <a:rPr sz="2400" spc="-5" dirty="0">
                <a:latin typeface="Carlito"/>
                <a:cs typeface="Carlito"/>
              </a:rPr>
              <a:t>ailesi ile </a:t>
            </a:r>
            <a:r>
              <a:rPr sz="2400" spc="-15" dirty="0">
                <a:latin typeface="Carlito"/>
                <a:cs typeface="Carlito"/>
              </a:rPr>
              <a:t>birlikte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çalışılmalıdır.</a:t>
            </a:r>
            <a:endParaRPr sz="2400" dirty="0">
              <a:latin typeface="Carlito"/>
              <a:cs typeface="Carlito"/>
            </a:endParaRPr>
          </a:p>
          <a:p>
            <a:pPr marL="697865" marR="1162050" indent="-228600">
              <a:lnSpc>
                <a:spcPct val="100000"/>
              </a:lnSpc>
              <a:spcBef>
                <a:spcPts val="770"/>
              </a:spcBef>
            </a:pPr>
            <a:r>
              <a:rPr sz="2400" spc="-10" dirty="0">
                <a:latin typeface="Arial"/>
                <a:cs typeface="Arial"/>
              </a:rPr>
              <a:t>–</a:t>
            </a:r>
            <a:r>
              <a:rPr sz="2400" spc="-10" dirty="0">
                <a:latin typeface="Carlito"/>
                <a:cs typeface="Carlito"/>
              </a:rPr>
              <a:t>Okulda </a:t>
            </a:r>
            <a:r>
              <a:rPr sz="2400" spc="-5" dirty="0">
                <a:latin typeface="Carlito"/>
                <a:cs typeface="Carlito"/>
              </a:rPr>
              <a:t>bir önleme </a:t>
            </a:r>
            <a:r>
              <a:rPr sz="2400" spc="-15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müdahale  </a:t>
            </a:r>
            <a:r>
              <a:rPr sz="2400" spc="-15" dirty="0">
                <a:latin typeface="Carlito"/>
                <a:cs typeface="Carlito"/>
              </a:rPr>
              <a:t>programı yoksa </a:t>
            </a:r>
            <a:r>
              <a:rPr sz="2400" spc="-10" dirty="0">
                <a:latin typeface="Carlito"/>
                <a:cs typeface="Carlito"/>
              </a:rPr>
              <a:t>talep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edin.</a:t>
            </a:r>
          </a:p>
          <a:p>
            <a:pPr marL="697865" marR="1433195" indent="-228600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latin typeface="Arial"/>
                <a:cs typeface="Arial"/>
              </a:rPr>
              <a:t>–</a:t>
            </a:r>
            <a:r>
              <a:rPr sz="2400" spc="-5" dirty="0">
                <a:latin typeface="Carlito"/>
                <a:cs typeface="Carlito"/>
              </a:rPr>
              <a:t>Okul </a:t>
            </a:r>
            <a:r>
              <a:rPr sz="2400" spc="-10" dirty="0">
                <a:latin typeface="Carlito"/>
                <a:cs typeface="Carlito"/>
              </a:rPr>
              <a:t>yolu güvensizse </a:t>
            </a:r>
            <a:r>
              <a:rPr sz="2400" spc="-5" dirty="0">
                <a:latin typeface="Carlito"/>
                <a:cs typeface="Carlito"/>
              </a:rPr>
              <a:t>önlemler  </a:t>
            </a:r>
            <a:r>
              <a:rPr sz="2400" spc="-30" dirty="0">
                <a:latin typeface="Carlito"/>
                <a:cs typeface="Carlito"/>
              </a:rPr>
              <a:t>alınmalıdır.</a:t>
            </a:r>
            <a:endParaRPr sz="2400" dirty="0">
              <a:latin typeface="Carlito"/>
              <a:cs typeface="Carlito"/>
            </a:endParaRPr>
          </a:p>
          <a:p>
            <a:pPr marL="697865" marR="5080" indent="-228600">
              <a:lnSpc>
                <a:spcPct val="100000"/>
              </a:lnSpc>
              <a:spcBef>
                <a:spcPts val="775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dirty="0">
                <a:latin typeface="Carlito"/>
                <a:cs typeface="Carlito"/>
              </a:rPr>
              <a:t>Çocuk </a:t>
            </a:r>
            <a:r>
              <a:rPr sz="2400" spc="-5" dirty="0">
                <a:latin typeface="Carlito"/>
                <a:cs typeface="Carlito"/>
              </a:rPr>
              <a:t>çekingen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güvensizse </a:t>
            </a:r>
            <a:r>
              <a:rPr sz="2400" spc="-5" dirty="0">
                <a:latin typeface="Carlito"/>
                <a:cs typeface="Carlito"/>
              </a:rPr>
              <a:t>bununla  ilgili </a:t>
            </a:r>
            <a:r>
              <a:rPr sz="2400" spc="-30" dirty="0">
                <a:latin typeface="Carlito"/>
                <a:cs typeface="Carlito"/>
              </a:rPr>
              <a:t>çalışılmalıdır. </a:t>
            </a:r>
            <a:r>
              <a:rPr sz="2400" spc="-20" dirty="0">
                <a:latin typeface="Carlito"/>
                <a:cs typeface="Carlito"/>
              </a:rPr>
              <a:t>Sosyal </a:t>
            </a:r>
            <a:r>
              <a:rPr sz="2400" spc="-5" dirty="0">
                <a:latin typeface="Carlito"/>
                <a:cs typeface="Carlito"/>
              </a:rPr>
              <a:t>beceri eğitimi,  </a:t>
            </a:r>
            <a:r>
              <a:rPr sz="2400" spc="-20" dirty="0">
                <a:latin typeface="Carlito"/>
                <a:cs typeface="Carlito"/>
              </a:rPr>
              <a:t>sosyal </a:t>
            </a:r>
            <a:r>
              <a:rPr sz="2400" spc="-10" dirty="0">
                <a:latin typeface="Carlito"/>
                <a:cs typeface="Carlito"/>
              </a:rPr>
              <a:t>aktivitelere </a:t>
            </a:r>
            <a:r>
              <a:rPr sz="2400" spc="-15" dirty="0">
                <a:latin typeface="Carlito"/>
                <a:cs typeface="Carlito"/>
              </a:rPr>
              <a:t>katılım teşvik  </a:t>
            </a:r>
            <a:r>
              <a:rPr sz="2400" spc="-35" dirty="0">
                <a:latin typeface="Carlito"/>
                <a:cs typeface="Carlito"/>
              </a:rPr>
              <a:t>edilmelidir.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228600"/>
            <a:ext cx="4953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Akran </a:t>
            </a:r>
            <a:r>
              <a:rPr sz="2800" spc="-10" dirty="0"/>
              <a:t>Zorbalığına</a:t>
            </a:r>
            <a:r>
              <a:rPr sz="2800" dirty="0"/>
              <a:t> </a:t>
            </a:r>
            <a:r>
              <a:rPr sz="2800" spc="-5" dirty="0"/>
              <a:t>Müdahale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1371600" y="1295400"/>
            <a:ext cx="6932930" cy="403443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C0504D"/>
                </a:solidFill>
                <a:latin typeface="Carlito"/>
                <a:cs typeface="Carlito"/>
              </a:rPr>
              <a:t>Çocuğunuz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zorbalık 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mağduruysa:</a:t>
            </a:r>
            <a:endParaRPr sz="2400" dirty="0">
              <a:latin typeface="Carlito"/>
              <a:cs typeface="Carlito"/>
            </a:endParaRPr>
          </a:p>
          <a:p>
            <a:pPr marL="697865" marR="5080" indent="-228600">
              <a:lnSpc>
                <a:spcPct val="90000"/>
              </a:lnSpc>
              <a:spcBef>
                <a:spcPts val="675"/>
              </a:spcBef>
            </a:pPr>
            <a:r>
              <a:rPr sz="2000" dirty="0">
                <a:latin typeface="Arial"/>
                <a:cs typeface="Arial"/>
              </a:rPr>
              <a:t>– </a:t>
            </a:r>
            <a:r>
              <a:rPr sz="2000" dirty="0">
                <a:latin typeface="Carlito"/>
                <a:cs typeface="Carlito"/>
              </a:rPr>
              <a:t>Aile </a:t>
            </a:r>
            <a:r>
              <a:rPr sz="2000" spc="-10" dirty="0">
                <a:latin typeface="Carlito"/>
                <a:cs typeface="Carlito"/>
              </a:rPr>
              <a:t>çocuğuna </a:t>
            </a:r>
            <a:r>
              <a:rPr sz="2000" dirty="0">
                <a:latin typeface="Carlito"/>
                <a:cs typeface="Carlito"/>
              </a:rPr>
              <a:t>isim </a:t>
            </a:r>
            <a:r>
              <a:rPr sz="2000" spc="-10" dirty="0">
                <a:latin typeface="Carlito"/>
                <a:cs typeface="Carlito"/>
              </a:rPr>
              <a:t>takma, </a:t>
            </a:r>
            <a:r>
              <a:rPr sz="2000" spc="-5" dirty="0">
                <a:latin typeface="Carlito"/>
                <a:cs typeface="Carlito"/>
              </a:rPr>
              <a:t>onu suçlama, </a:t>
            </a:r>
            <a:r>
              <a:rPr sz="2000" spc="-15" dirty="0">
                <a:latin typeface="Carlito"/>
                <a:cs typeface="Carlito"/>
              </a:rPr>
              <a:t>alay  </a:t>
            </a:r>
            <a:r>
              <a:rPr sz="2000" spc="-5" dirty="0">
                <a:latin typeface="Carlito"/>
                <a:cs typeface="Carlito"/>
              </a:rPr>
              <a:t>etme </a:t>
            </a:r>
            <a:r>
              <a:rPr sz="2000" dirty="0">
                <a:latin typeface="Carlito"/>
                <a:cs typeface="Carlito"/>
              </a:rPr>
              <a:t>gibi </a:t>
            </a:r>
            <a:r>
              <a:rPr sz="2000" spc="-10" dirty="0">
                <a:latin typeface="Carlito"/>
                <a:cs typeface="Carlito"/>
              </a:rPr>
              <a:t>davranışlar </a:t>
            </a:r>
            <a:r>
              <a:rPr sz="2000" spc="-20" dirty="0">
                <a:latin typeface="Carlito"/>
                <a:cs typeface="Carlito"/>
              </a:rPr>
              <a:t>sergilememelidir.  </a:t>
            </a:r>
            <a:r>
              <a:rPr sz="2000" spc="-5" dirty="0">
                <a:latin typeface="Carlito"/>
                <a:cs typeface="Carlito"/>
              </a:rPr>
              <a:t>Çocuğun </a:t>
            </a:r>
            <a:r>
              <a:rPr sz="2000" spc="-10" dirty="0">
                <a:latin typeface="Carlito"/>
                <a:cs typeface="Carlito"/>
              </a:rPr>
              <a:t>duygu, </a:t>
            </a:r>
            <a:r>
              <a:rPr sz="2000" spc="-5" dirty="0">
                <a:latin typeface="Carlito"/>
                <a:cs typeface="Carlito"/>
              </a:rPr>
              <a:t>düşünce </a:t>
            </a:r>
            <a:r>
              <a:rPr sz="2000" spc="-15" dirty="0">
                <a:latin typeface="Carlito"/>
                <a:cs typeface="Carlito"/>
              </a:rPr>
              <a:t>ve </a:t>
            </a:r>
            <a:r>
              <a:rPr sz="2000" spc="-20" dirty="0">
                <a:latin typeface="Carlito"/>
                <a:cs typeface="Carlito"/>
              </a:rPr>
              <a:t>korkuları </a:t>
            </a:r>
            <a:r>
              <a:rPr sz="2000" spc="-10" dirty="0">
                <a:latin typeface="Carlito"/>
                <a:cs typeface="Carlito"/>
              </a:rPr>
              <a:t>ciddiye  </a:t>
            </a:r>
            <a:r>
              <a:rPr sz="2000" spc="-30" dirty="0">
                <a:latin typeface="Carlito"/>
                <a:cs typeface="Carlito"/>
              </a:rPr>
              <a:t>alınmalıdır.</a:t>
            </a:r>
            <a:endParaRPr sz="20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325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000" spc="-500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C0504D"/>
                </a:solidFill>
                <a:latin typeface="Carlito"/>
                <a:cs typeface="Carlito"/>
              </a:rPr>
              <a:t>Alaycı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-5" dirty="0">
                <a:latin typeface="Carlito"/>
                <a:cs typeface="Carlito"/>
              </a:rPr>
              <a:t>Bunda üzülecek bir </a:t>
            </a:r>
            <a:r>
              <a:rPr sz="2000" spc="-10" dirty="0">
                <a:latin typeface="Carlito"/>
                <a:cs typeface="Carlito"/>
              </a:rPr>
              <a:t>şey </a:t>
            </a:r>
            <a:r>
              <a:rPr sz="2000" spc="-15" dirty="0">
                <a:latin typeface="Carlito"/>
                <a:cs typeface="Carlito"/>
              </a:rPr>
              <a:t>yok</a:t>
            </a:r>
            <a:endParaRPr sz="2000" dirty="0">
              <a:latin typeface="Carlito"/>
              <a:cs typeface="Carlito"/>
            </a:endParaRPr>
          </a:p>
          <a:p>
            <a:pPr marL="697865" marR="901700" indent="-228600">
              <a:lnSpc>
                <a:spcPts val="2920"/>
              </a:lnSpc>
              <a:spcBef>
                <a:spcPts val="690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000" spc="-455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C0504D"/>
                </a:solidFill>
                <a:latin typeface="Carlito"/>
                <a:cs typeface="Carlito"/>
              </a:rPr>
              <a:t>Yok </a:t>
            </a:r>
            <a:r>
              <a:rPr sz="2000" spc="-10" dirty="0">
                <a:solidFill>
                  <a:srgbClr val="C0504D"/>
                </a:solidFill>
                <a:latin typeface="Carlito"/>
                <a:cs typeface="Carlito"/>
              </a:rPr>
              <a:t>saymacı </a:t>
            </a:r>
            <a:r>
              <a:rPr sz="2000" dirty="0">
                <a:latin typeface="Carlito"/>
                <a:cs typeface="Carlito"/>
              </a:rPr>
              <a:t>– Bu </a:t>
            </a:r>
            <a:r>
              <a:rPr sz="2000" spc="-5" dirty="0">
                <a:latin typeface="Carlito"/>
                <a:cs typeface="Carlito"/>
              </a:rPr>
              <a:t>da bir </a:t>
            </a:r>
            <a:r>
              <a:rPr sz="2000" spc="-10" dirty="0">
                <a:latin typeface="Carlito"/>
                <a:cs typeface="Carlito"/>
              </a:rPr>
              <a:t>şey </a:t>
            </a:r>
            <a:r>
              <a:rPr sz="2000" dirty="0">
                <a:latin typeface="Carlito"/>
                <a:cs typeface="Carlito"/>
              </a:rPr>
              <a:t>mi? </a:t>
            </a:r>
            <a:r>
              <a:rPr sz="2000" spc="-5" dirty="0">
                <a:latin typeface="Carlito"/>
                <a:cs typeface="Carlito"/>
              </a:rPr>
              <a:t>Benim  </a:t>
            </a:r>
            <a:r>
              <a:rPr sz="2000" spc="-10" dirty="0">
                <a:latin typeface="Carlito"/>
                <a:cs typeface="Carlito"/>
              </a:rPr>
              <a:t>zamanımda..</a:t>
            </a:r>
            <a:endParaRPr sz="20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000" spc="-459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504D"/>
                </a:solidFill>
                <a:latin typeface="Carlito"/>
                <a:cs typeface="Carlito"/>
              </a:rPr>
              <a:t>Duvar </a:t>
            </a:r>
            <a:r>
              <a:rPr sz="2000" spc="-15" dirty="0">
                <a:solidFill>
                  <a:srgbClr val="C0504D"/>
                </a:solidFill>
                <a:latin typeface="Carlito"/>
                <a:cs typeface="Carlito"/>
              </a:rPr>
              <a:t>ören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-5" dirty="0">
                <a:latin typeface="Carlito"/>
                <a:cs typeface="Carlito"/>
              </a:rPr>
              <a:t>Bunları duymak </a:t>
            </a:r>
            <a:r>
              <a:rPr sz="2000" spc="-15" dirty="0">
                <a:latin typeface="Carlito"/>
                <a:cs typeface="Carlito"/>
              </a:rPr>
              <a:t>istemiyorum</a:t>
            </a:r>
            <a:endParaRPr sz="20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000" spc="-490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504D"/>
                </a:solidFill>
                <a:latin typeface="Carlito"/>
                <a:cs typeface="Carlito"/>
              </a:rPr>
              <a:t>Sorgulayıcı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-5" dirty="0">
                <a:latin typeface="Carlito"/>
                <a:cs typeface="Carlito"/>
              </a:rPr>
              <a:t>Her şeyi bilmek </a:t>
            </a:r>
            <a:r>
              <a:rPr sz="2000" spc="-10" dirty="0">
                <a:latin typeface="Carlito"/>
                <a:cs typeface="Carlito"/>
              </a:rPr>
              <a:t>istiyorum</a:t>
            </a:r>
            <a:endParaRPr sz="2000" dirty="0">
              <a:latin typeface="Carlito"/>
              <a:cs typeface="Carlito"/>
            </a:endParaRPr>
          </a:p>
          <a:p>
            <a:pPr marL="697865" marR="40640" indent="-228600">
              <a:lnSpc>
                <a:spcPts val="2920"/>
              </a:lnSpc>
              <a:spcBef>
                <a:spcPts val="685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000" spc="-509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C0504D"/>
                </a:solidFill>
                <a:latin typeface="Carlito"/>
                <a:cs typeface="Carlito"/>
              </a:rPr>
              <a:t>Zorbalık teşviki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-5" dirty="0">
                <a:latin typeface="Carlito"/>
                <a:cs typeface="Carlito"/>
              </a:rPr>
              <a:t>Sen de </a:t>
            </a:r>
            <a:r>
              <a:rPr sz="2000" spc="-10" dirty="0">
                <a:latin typeface="Carlito"/>
                <a:cs typeface="Carlito"/>
              </a:rPr>
              <a:t>aynısını </a:t>
            </a:r>
            <a:r>
              <a:rPr sz="2000" dirty="0">
                <a:latin typeface="Carlito"/>
                <a:cs typeface="Carlito"/>
              </a:rPr>
              <a:t>yağ, </a:t>
            </a:r>
            <a:r>
              <a:rPr sz="2000" spc="-15" dirty="0">
                <a:latin typeface="Carlito"/>
                <a:cs typeface="Carlito"/>
              </a:rPr>
              <a:t>kendini  savun</a:t>
            </a:r>
            <a:endParaRPr sz="20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280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000" spc="-490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C0504D"/>
                </a:solidFill>
                <a:latin typeface="Carlito"/>
                <a:cs typeface="Carlito"/>
              </a:rPr>
              <a:t>Kurtarıcı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-5" dirty="0">
                <a:latin typeface="Carlito"/>
                <a:cs typeface="Carlito"/>
              </a:rPr>
              <a:t>Sen bana </a:t>
            </a:r>
            <a:r>
              <a:rPr sz="2000" spc="-15" dirty="0">
                <a:latin typeface="Carlito"/>
                <a:cs typeface="Carlito"/>
              </a:rPr>
              <a:t>bırak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9250" y="320421"/>
            <a:ext cx="48177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Akran </a:t>
            </a:r>
            <a:r>
              <a:rPr sz="2800" spc="-10" dirty="0"/>
              <a:t>Zorbalığına</a:t>
            </a:r>
            <a:r>
              <a:rPr sz="2800" spc="-5" dirty="0"/>
              <a:t> Müdahale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1461008" y="990600"/>
            <a:ext cx="7044055" cy="5255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Çocuğunuz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zorbalık</a:t>
            </a:r>
            <a:r>
              <a:rPr sz="2800" spc="4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yapıyorsa:</a:t>
            </a:r>
            <a:endParaRPr sz="2800" dirty="0">
              <a:latin typeface="Carlito"/>
              <a:cs typeface="Carlito"/>
            </a:endParaRPr>
          </a:p>
          <a:p>
            <a:pPr marL="697865" marR="5080" indent="-228600">
              <a:lnSpc>
                <a:spcPts val="2880"/>
              </a:lnSpc>
              <a:spcBef>
                <a:spcPts val="710"/>
              </a:spcBef>
            </a:pPr>
            <a:r>
              <a:rPr sz="2400" spc="20" dirty="0">
                <a:latin typeface="Arial"/>
                <a:cs typeface="Arial"/>
              </a:rPr>
              <a:t>–</a:t>
            </a:r>
            <a:r>
              <a:rPr sz="2400" spc="20" dirty="0">
                <a:latin typeface="Carlito"/>
                <a:cs typeface="Carlito"/>
              </a:rPr>
              <a:t>Aile </a:t>
            </a:r>
            <a:r>
              <a:rPr sz="2400" spc="-5" dirty="0">
                <a:latin typeface="Carlito"/>
                <a:cs typeface="Carlito"/>
              </a:rPr>
              <a:t>için </a:t>
            </a:r>
            <a:r>
              <a:rPr sz="2400" spc="-10" dirty="0">
                <a:latin typeface="Carlito"/>
                <a:cs typeface="Carlito"/>
              </a:rPr>
              <a:t>üzücü, utanç verici, </a:t>
            </a:r>
            <a:r>
              <a:rPr sz="2400" spc="-25" dirty="0">
                <a:latin typeface="Carlito"/>
                <a:cs typeface="Carlito"/>
              </a:rPr>
              <a:t>hayal </a:t>
            </a:r>
            <a:r>
              <a:rPr sz="2400" spc="-5" dirty="0">
                <a:latin typeface="Carlito"/>
                <a:cs typeface="Carlito"/>
              </a:rPr>
              <a:t>kırıklığı  </a:t>
            </a:r>
            <a:r>
              <a:rPr sz="2400" spc="-25" dirty="0">
                <a:latin typeface="Carlito"/>
                <a:cs typeface="Carlito"/>
              </a:rPr>
              <a:t>yaratan </a:t>
            </a:r>
            <a:r>
              <a:rPr sz="2400" spc="-5" dirty="0">
                <a:latin typeface="Carlito"/>
                <a:cs typeface="Carlito"/>
              </a:rPr>
              <a:t>bir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durum.</a:t>
            </a:r>
            <a:endParaRPr sz="2400" dirty="0">
              <a:latin typeface="Carlito"/>
              <a:cs typeface="Carlito"/>
            </a:endParaRPr>
          </a:p>
          <a:p>
            <a:pPr marL="697865" marR="224790" indent="-228600">
              <a:lnSpc>
                <a:spcPts val="2880"/>
              </a:lnSpc>
              <a:spcBef>
                <a:spcPts val="720"/>
              </a:spcBef>
            </a:pPr>
            <a:r>
              <a:rPr sz="2400" dirty="0">
                <a:latin typeface="Arial"/>
                <a:cs typeface="Arial"/>
              </a:rPr>
              <a:t>–</a:t>
            </a:r>
            <a:r>
              <a:rPr sz="2400" dirty="0">
                <a:latin typeface="Carlito"/>
                <a:cs typeface="Carlito"/>
              </a:rPr>
              <a:t>Suçlayıcı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dirty="0">
                <a:latin typeface="Carlito"/>
                <a:cs typeface="Carlito"/>
              </a:rPr>
              <a:t>aşırı </a:t>
            </a:r>
            <a:r>
              <a:rPr sz="2400" spc="-15" dirty="0">
                <a:latin typeface="Carlito"/>
                <a:cs typeface="Carlito"/>
              </a:rPr>
              <a:t>korumacı </a:t>
            </a:r>
            <a:r>
              <a:rPr sz="2400" spc="-10" dirty="0">
                <a:latin typeface="Carlito"/>
                <a:cs typeface="Carlito"/>
              </a:rPr>
              <a:t>bir şekilde  </a:t>
            </a:r>
            <a:r>
              <a:rPr sz="2400" spc="-30" dirty="0">
                <a:latin typeface="Carlito"/>
                <a:cs typeface="Carlito"/>
              </a:rPr>
              <a:t>yaklaşabilir.</a:t>
            </a:r>
            <a:endParaRPr sz="24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25"/>
              </a:spcBef>
            </a:pPr>
            <a:r>
              <a:rPr sz="2400" spc="5" dirty="0">
                <a:solidFill>
                  <a:srgbClr val="C0504D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C0504D"/>
                </a:solidFill>
                <a:latin typeface="Carlito"/>
                <a:cs typeface="Carlito"/>
              </a:rPr>
              <a:t>Çocuğunuz</a:t>
            </a:r>
            <a:r>
              <a:rPr sz="2400" spc="-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C0504D"/>
                </a:solidFill>
                <a:latin typeface="Carlito"/>
                <a:cs typeface="Carlito"/>
              </a:rPr>
              <a:t>zorbalığı</a:t>
            </a:r>
            <a:endParaRPr sz="2400" dirty="0">
              <a:latin typeface="Carlito"/>
              <a:cs typeface="Carlito"/>
            </a:endParaRPr>
          </a:p>
          <a:p>
            <a:pPr marL="926465">
              <a:lnSpc>
                <a:spcPct val="100000"/>
              </a:lnSpc>
            </a:pPr>
            <a:r>
              <a:rPr sz="2400" spc="15" dirty="0">
                <a:latin typeface="Arial"/>
                <a:cs typeface="Arial"/>
              </a:rPr>
              <a:t>»</a:t>
            </a:r>
            <a:r>
              <a:rPr sz="2400" spc="15" dirty="0">
                <a:latin typeface="Carlito"/>
                <a:cs typeface="Carlito"/>
              </a:rPr>
              <a:t>Kötü </a:t>
            </a:r>
            <a:r>
              <a:rPr sz="2400" spc="-5" dirty="0">
                <a:latin typeface="Carlito"/>
                <a:cs typeface="Carlito"/>
              </a:rPr>
              <a:t>bir </a:t>
            </a:r>
            <a:r>
              <a:rPr sz="2400" spc="-10" dirty="0">
                <a:latin typeface="Carlito"/>
                <a:cs typeface="Carlito"/>
              </a:rPr>
              <a:t>şey </a:t>
            </a:r>
            <a:r>
              <a:rPr sz="2400" spc="-5" dirty="0">
                <a:latin typeface="Carlito"/>
                <a:cs typeface="Carlito"/>
              </a:rPr>
              <a:t>olduğunu </a:t>
            </a:r>
            <a:r>
              <a:rPr sz="2400" spc="-10" dirty="0">
                <a:latin typeface="Carlito"/>
                <a:cs typeface="Carlito"/>
              </a:rPr>
              <a:t>bilmediği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için</a:t>
            </a:r>
            <a:endParaRPr sz="2400" dirty="0">
              <a:latin typeface="Carlito"/>
              <a:cs typeface="Carlito"/>
            </a:endParaRPr>
          </a:p>
          <a:p>
            <a:pPr marL="926465">
              <a:lnSpc>
                <a:spcPct val="100000"/>
              </a:lnSpc>
            </a:pPr>
            <a:r>
              <a:rPr sz="2400" spc="15" dirty="0">
                <a:latin typeface="Arial"/>
                <a:cs typeface="Arial"/>
              </a:rPr>
              <a:t>»</a:t>
            </a:r>
            <a:r>
              <a:rPr sz="2400" spc="15" dirty="0">
                <a:latin typeface="Carlito"/>
                <a:cs typeface="Carlito"/>
              </a:rPr>
              <a:t>Birini </a:t>
            </a:r>
            <a:r>
              <a:rPr sz="2400" spc="-10" dirty="0">
                <a:latin typeface="Carlito"/>
                <a:cs typeface="Carlito"/>
              </a:rPr>
              <a:t>taklit </a:t>
            </a:r>
            <a:r>
              <a:rPr sz="2400" spc="-15" dirty="0">
                <a:latin typeface="Carlito"/>
                <a:cs typeface="Carlito"/>
              </a:rPr>
              <a:t>ettiği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için</a:t>
            </a:r>
            <a:endParaRPr sz="2400" dirty="0">
              <a:latin typeface="Carlito"/>
              <a:cs typeface="Carlito"/>
            </a:endParaRPr>
          </a:p>
          <a:p>
            <a:pPr marL="1155065" marR="1087120" indent="-228600">
              <a:lnSpc>
                <a:spcPts val="2880"/>
              </a:lnSpc>
              <a:spcBef>
                <a:spcPts val="700"/>
              </a:spcBef>
            </a:pPr>
            <a:r>
              <a:rPr sz="2400" spc="10" dirty="0">
                <a:latin typeface="Arial"/>
                <a:cs typeface="Arial"/>
              </a:rPr>
              <a:t>»</a:t>
            </a:r>
            <a:r>
              <a:rPr sz="2400" spc="10" dirty="0">
                <a:latin typeface="Carlito"/>
                <a:cs typeface="Carlito"/>
              </a:rPr>
              <a:t>İletişim </a:t>
            </a:r>
            <a:r>
              <a:rPr sz="2400" spc="-10" dirty="0">
                <a:latin typeface="Carlito"/>
                <a:cs typeface="Carlito"/>
              </a:rPr>
              <a:t>kurmanın </a:t>
            </a:r>
            <a:r>
              <a:rPr sz="2400" spc="-15" dirty="0">
                <a:latin typeface="Carlito"/>
                <a:cs typeface="Carlito"/>
              </a:rPr>
              <a:t>başka yolunu  </a:t>
            </a:r>
            <a:r>
              <a:rPr sz="2400" spc="-10" dirty="0">
                <a:latin typeface="Carlito"/>
                <a:cs typeface="Carlito"/>
              </a:rPr>
              <a:t>bilmediği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için</a:t>
            </a:r>
            <a:endParaRPr sz="2400" dirty="0">
              <a:latin typeface="Carlito"/>
              <a:cs typeface="Carlito"/>
            </a:endParaRPr>
          </a:p>
          <a:p>
            <a:pPr marL="926465">
              <a:lnSpc>
                <a:spcPct val="100000"/>
              </a:lnSpc>
              <a:spcBef>
                <a:spcPts val="25"/>
              </a:spcBef>
            </a:pPr>
            <a:r>
              <a:rPr sz="2400" spc="5" dirty="0">
                <a:latin typeface="Arial"/>
                <a:cs typeface="Arial"/>
              </a:rPr>
              <a:t>»</a:t>
            </a:r>
            <a:r>
              <a:rPr sz="2400" spc="5" dirty="0">
                <a:latin typeface="Carlito"/>
                <a:cs typeface="Carlito"/>
              </a:rPr>
              <a:t>Arkadaşlarının </a:t>
            </a:r>
            <a:r>
              <a:rPr sz="2400" spc="-15" dirty="0">
                <a:latin typeface="Carlito"/>
                <a:cs typeface="Carlito"/>
              </a:rPr>
              <a:t>teşviki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ile</a:t>
            </a:r>
            <a:endParaRPr sz="2400" dirty="0">
              <a:latin typeface="Carlito"/>
              <a:cs typeface="Carlito"/>
            </a:endParaRPr>
          </a:p>
          <a:p>
            <a:pPr marL="1155065" marR="309245" indent="-228600">
              <a:lnSpc>
                <a:spcPts val="2880"/>
              </a:lnSpc>
              <a:spcBef>
                <a:spcPts val="700"/>
              </a:spcBef>
            </a:pPr>
            <a:r>
              <a:rPr sz="2400" spc="5" dirty="0">
                <a:latin typeface="Arial"/>
                <a:cs typeface="Arial"/>
              </a:rPr>
              <a:t>»</a:t>
            </a:r>
            <a:r>
              <a:rPr sz="2400" spc="5" dirty="0">
                <a:latin typeface="Carlito"/>
                <a:cs typeface="Carlito"/>
              </a:rPr>
              <a:t>Sorunlarını </a:t>
            </a:r>
            <a:r>
              <a:rPr sz="2400" spc="-15" dirty="0">
                <a:latin typeface="Carlito"/>
                <a:cs typeface="Carlito"/>
              </a:rPr>
              <a:t>saldırganca </a:t>
            </a:r>
            <a:r>
              <a:rPr sz="2400" spc="-10" dirty="0">
                <a:latin typeface="Carlito"/>
                <a:cs typeface="Carlito"/>
              </a:rPr>
              <a:t>dışa vurduğu  </a:t>
            </a:r>
            <a:r>
              <a:rPr sz="2400" spc="-5" dirty="0">
                <a:latin typeface="Carlito"/>
                <a:cs typeface="Carlito"/>
              </a:rPr>
              <a:t>için </a:t>
            </a:r>
            <a:r>
              <a:rPr sz="2400" spc="-20" dirty="0">
                <a:latin typeface="Carlito"/>
                <a:cs typeface="Carlito"/>
              </a:rPr>
              <a:t>yapıyor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olabilir.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645" y="353948"/>
            <a:ext cx="525272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Akran </a:t>
            </a:r>
            <a:r>
              <a:rPr sz="2800" spc="-10" dirty="0"/>
              <a:t>Zorbalığına</a:t>
            </a:r>
            <a:r>
              <a:rPr sz="2800" spc="-80" dirty="0"/>
              <a:t> </a:t>
            </a:r>
            <a:r>
              <a:rPr sz="28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066800"/>
            <a:ext cx="7532370" cy="4870564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155700" indent="-229235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Çocuğunuz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zorbalık</a:t>
            </a:r>
            <a:r>
              <a:rPr sz="2800" spc="-4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yapıyorsa:</a:t>
            </a:r>
            <a:endParaRPr sz="2800" dirty="0">
              <a:latin typeface="Carlito"/>
              <a:cs typeface="Carlito"/>
            </a:endParaRPr>
          </a:p>
          <a:p>
            <a:pPr marL="355600" marR="967105" indent="-342900">
              <a:lnSpc>
                <a:spcPts val="3460"/>
              </a:lnSpc>
              <a:spcBef>
                <a:spcPts val="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Onunla </a:t>
            </a:r>
            <a:r>
              <a:rPr sz="2400" spc="-15" dirty="0">
                <a:latin typeface="Carlito"/>
                <a:cs typeface="Carlito"/>
              </a:rPr>
              <a:t>olayı </a:t>
            </a:r>
            <a:r>
              <a:rPr sz="2400" spc="-5" dirty="0">
                <a:latin typeface="Carlito"/>
                <a:cs typeface="Carlito"/>
              </a:rPr>
              <a:t>ciddiye </a:t>
            </a:r>
            <a:r>
              <a:rPr sz="2400" spc="-10" dirty="0">
                <a:latin typeface="Carlito"/>
                <a:cs typeface="Carlito"/>
              </a:rPr>
              <a:t>alarak </a:t>
            </a:r>
            <a:r>
              <a:rPr sz="2400" spc="-25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sakince  </a:t>
            </a:r>
            <a:r>
              <a:rPr sz="2400" spc="-20" dirty="0">
                <a:latin typeface="Carlito"/>
                <a:cs typeface="Carlito"/>
              </a:rPr>
              <a:t>konuşun.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5" dirty="0">
                <a:latin typeface="Carlito"/>
                <a:cs typeface="Carlito"/>
              </a:rPr>
              <a:t>müdürü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5" dirty="0">
                <a:latin typeface="Carlito"/>
                <a:cs typeface="Carlito"/>
              </a:rPr>
              <a:t>öğretmenleri ile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görüşün.</a:t>
            </a:r>
            <a:endParaRPr sz="2400" dirty="0">
              <a:latin typeface="Carlito"/>
              <a:cs typeface="Carlito"/>
            </a:endParaRPr>
          </a:p>
          <a:p>
            <a:pPr marL="355600" marR="880744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Aile </a:t>
            </a:r>
            <a:r>
              <a:rPr sz="2400" dirty="0">
                <a:latin typeface="Carlito"/>
                <a:cs typeface="Carlito"/>
              </a:rPr>
              <a:t>içinde </a:t>
            </a:r>
            <a:r>
              <a:rPr sz="2400" spc="-15" dirty="0">
                <a:latin typeface="Carlito"/>
                <a:cs typeface="Carlito"/>
              </a:rPr>
              <a:t>kabul </a:t>
            </a:r>
            <a:r>
              <a:rPr sz="2400" spc="-5" dirty="0">
                <a:latin typeface="Carlito"/>
                <a:cs typeface="Carlito"/>
              </a:rPr>
              <a:t>edilemez bir </a:t>
            </a:r>
            <a:r>
              <a:rPr sz="2400" spc="-15" dirty="0">
                <a:latin typeface="Carlito"/>
                <a:cs typeface="Carlito"/>
              </a:rPr>
              <a:t>davranış  </a:t>
            </a:r>
            <a:r>
              <a:rPr sz="2400" spc="-5" dirty="0">
                <a:latin typeface="Carlito"/>
                <a:cs typeface="Carlito"/>
              </a:rPr>
              <a:t>olduğunu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tartışın.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Fiziksel </a:t>
            </a:r>
            <a:r>
              <a:rPr sz="2400" spc="-30" dirty="0">
                <a:latin typeface="Carlito"/>
                <a:cs typeface="Carlito"/>
              </a:rPr>
              <a:t>yaptırımlar, </a:t>
            </a:r>
            <a:r>
              <a:rPr sz="2400" spc="-15" dirty="0">
                <a:latin typeface="Carlito"/>
                <a:cs typeface="Carlito"/>
              </a:rPr>
              <a:t>cezalar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kullanmayın.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Arkadaşlık </a:t>
            </a:r>
            <a:r>
              <a:rPr sz="2400" spc="-15" dirty="0">
                <a:latin typeface="Carlito"/>
                <a:cs typeface="Carlito"/>
              </a:rPr>
              <a:t>ettiği </a:t>
            </a:r>
            <a:r>
              <a:rPr sz="2400" spc="-5" dirty="0">
                <a:latin typeface="Carlito"/>
                <a:cs typeface="Carlito"/>
              </a:rPr>
              <a:t>kişileri, </a:t>
            </a: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5" dirty="0">
                <a:latin typeface="Carlito"/>
                <a:cs typeface="Carlito"/>
              </a:rPr>
              <a:t>dışı </a:t>
            </a:r>
            <a:r>
              <a:rPr sz="2400" spc="-10" dirty="0">
                <a:latin typeface="Carlito"/>
                <a:cs typeface="Carlito"/>
              </a:rPr>
              <a:t>aktiviteleri  </a:t>
            </a:r>
            <a:r>
              <a:rPr sz="2400" spc="-5" dirty="0">
                <a:latin typeface="Carlito"/>
                <a:cs typeface="Carlito"/>
              </a:rPr>
              <a:t>izleyin.</a:t>
            </a:r>
            <a:endParaRPr sz="2400" dirty="0">
              <a:latin typeface="Carlito"/>
              <a:cs typeface="Carlito"/>
            </a:endParaRPr>
          </a:p>
          <a:p>
            <a:pPr marL="355600" marR="22479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Kurallara </a:t>
            </a:r>
            <a:r>
              <a:rPr sz="2400" spc="-10" dirty="0">
                <a:latin typeface="Carlito"/>
                <a:cs typeface="Carlito"/>
              </a:rPr>
              <a:t>uyduğu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şiddet </a:t>
            </a:r>
            <a:r>
              <a:rPr sz="2400" spc="-5" dirty="0">
                <a:latin typeface="Carlito"/>
                <a:cs typeface="Carlito"/>
              </a:rPr>
              <a:t>içeren </a:t>
            </a:r>
            <a:r>
              <a:rPr sz="2400" spc="-15" dirty="0">
                <a:latin typeface="Carlito"/>
                <a:cs typeface="Carlito"/>
              </a:rPr>
              <a:t>davranış  </a:t>
            </a:r>
            <a:r>
              <a:rPr sz="2400" spc="-10" dirty="0">
                <a:latin typeface="Carlito"/>
                <a:cs typeface="Carlito"/>
              </a:rPr>
              <a:t>göstermediği zaman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ödüllendirin.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304800"/>
            <a:ext cx="52501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Akran </a:t>
            </a:r>
            <a:r>
              <a:rPr sz="3200" spc="-10" dirty="0"/>
              <a:t>Zorbalığına</a:t>
            </a:r>
            <a:r>
              <a:rPr sz="3200" spc="-70" dirty="0"/>
              <a:t> </a:t>
            </a:r>
            <a:r>
              <a:rPr sz="3200" dirty="0"/>
              <a:t>Müdahale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46303" y="1612628"/>
            <a:ext cx="7386955" cy="2712281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155700" indent="-22923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/>
              <a:t>Çocuğunuz </a:t>
            </a:r>
            <a:r>
              <a:rPr sz="2800" spc="-15" dirty="0"/>
              <a:t>zorbalık</a:t>
            </a:r>
            <a:r>
              <a:rPr sz="2800" spc="-40" dirty="0"/>
              <a:t> </a:t>
            </a:r>
            <a:r>
              <a:rPr sz="2800" spc="-20" dirty="0"/>
              <a:t>yapıyorsa:</a:t>
            </a:r>
          </a:p>
          <a:p>
            <a:pPr marL="355600" marR="614045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00"/>
                </a:solidFill>
              </a:rPr>
              <a:t>Şiddeti </a:t>
            </a:r>
            <a:r>
              <a:rPr sz="2400" dirty="0">
                <a:solidFill>
                  <a:srgbClr val="000000"/>
                </a:solidFill>
              </a:rPr>
              <a:t>model alabileceği </a:t>
            </a:r>
            <a:r>
              <a:rPr sz="2400" spc="-15" dirty="0">
                <a:solidFill>
                  <a:srgbClr val="000000"/>
                </a:solidFill>
              </a:rPr>
              <a:t>yayınlar </a:t>
            </a:r>
            <a:r>
              <a:rPr sz="2400" spc="-10" dirty="0">
                <a:solidFill>
                  <a:srgbClr val="000000"/>
                </a:solidFill>
              </a:rPr>
              <a:t>takip  </a:t>
            </a:r>
            <a:r>
              <a:rPr sz="2400" spc="-5" dirty="0">
                <a:solidFill>
                  <a:srgbClr val="000000"/>
                </a:solidFill>
              </a:rPr>
              <a:t>etmesini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engelleyin.</a:t>
            </a:r>
            <a:endParaRPr sz="2400"/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00"/>
                </a:solidFill>
              </a:rPr>
              <a:t>Aile </a:t>
            </a:r>
            <a:r>
              <a:rPr sz="2400" dirty="0">
                <a:solidFill>
                  <a:srgbClr val="000000"/>
                </a:solidFill>
              </a:rPr>
              <a:t>içi </a:t>
            </a:r>
            <a:r>
              <a:rPr sz="2400" spc="-5" dirty="0">
                <a:solidFill>
                  <a:srgbClr val="000000"/>
                </a:solidFill>
              </a:rPr>
              <a:t>şiddet durumuna </a:t>
            </a:r>
            <a:r>
              <a:rPr sz="2400" spc="-10" dirty="0">
                <a:solidFill>
                  <a:srgbClr val="000000"/>
                </a:solidFill>
              </a:rPr>
              <a:t>tanık </a:t>
            </a:r>
            <a:r>
              <a:rPr sz="2400" spc="-5" dirty="0">
                <a:solidFill>
                  <a:srgbClr val="000000"/>
                </a:solidFill>
              </a:rPr>
              <a:t>olmamasına  </a:t>
            </a:r>
            <a:r>
              <a:rPr sz="2400" spc="-20" dirty="0">
                <a:solidFill>
                  <a:srgbClr val="000000"/>
                </a:solidFill>
              </a:rPr>
              <a:t>dikkat</a:t>
            </a:r>
            <a:r>
              <a:rPr sz="2400" spc="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edin.</a:t>
            </a:r>
            <a:endParaRPr sz="2400"/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0000"/>
                </a:solidFill>
              </a:rPr>
              <a:t>Gerekliyse </a:t>
            </a:r>
            <a:r>
              <a:rPr sz="2400" spc="-25" dirty="0">
                <a:solidFill>
                  <a:srgbClr val="000000"/>
                </a:solidFill>
              </a:rPr>
              <a:t>profesyonel </a:t>
            </a:r>
            <a:r>
              <a:rPr sz="2400" spc="-15" dirty="0">
                <a:solidFill>
                  <a:srgbClr val="000000"/>
                </a:solidFill>
              </a:rPr>
              <a:t>destek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alın.</a:t>
            </a:r>
            <a:endParaRPr sz="2400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645" y="353948"/>
            <a:ext cx="525272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Akran </a:t>
            </a:r>
            <a:r>
              <a:rPr sz="2800" spc="-10" dirty="0"/>
              <a:t>Zorbalığına</a:t>
            </a:r>
            <a:r>
              <a:rPr sz="2800" spc="-80" dirty="0"/>
              <a:t> </a:t>
            </a:r>
            <a:r>
              <a:rPr sz="28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524000"/>
            <a:ext cx="7764145" cy="4041491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düzeyinde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müdahale</a:t>
            </a:r>
            <a:r>
              <a:rPr sz="2800" spc="-7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(Bireysel)</a:t>
            </a:r>
            <a:endParaRPr sz="2800" dirty="0">
              <a:latin typeface="Carlito"/>
              <a:cs typeface="Carlito"/>
            </a:endParaRPr>
          </a:p>
          <a:p>
            <a:pPr marL="756285" marR="955675" lvl="1" indent="-287020">
              <a:lnSpc>
                <a:spcPts val="3460"/>
              </a:lnSpc>
              <a:spcBef>
                <a:spcPts val="844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Sakin </a:t>
            </a:r>
            <a:r>
              <a:rPr sz="2400" spc="-15" dirty="0">
                <a:latin typeface="Carlito"/>
                <a:cs typeface="Carlito"/>
              </a:rPr>
              <a:t>kalın. </a:t>
            </a:r>
            <a:r>
              <a:rPr sz="2400" spc="-20" dirty="0">
                <a:latin typeface="Carlito"/>
                <a:cs typeface="Carlito"/>
              </a:rPr>
              <a:t>Verilecek </a:t>
            </a:r>
            <a:r>
              <a:rPr sz="2400" spc="-5" dirty="0">
                <a:latin typeface="Carlito"/>
                <a:cs typeface="Carlito"/>
              </a:rPr>
              <a:t>abartılı </a:t>
            </a:r>
            <a:r>
              <a:rPr sz="2400" spc="-10" dirty="0">
                <a:latin typeface="Carlito"/>
                <a:cs typeface="Carlito"/>
              </a:rPr>
              <a:t>tepkiler  </a:t>
            </a:r>
            <a:r>
              <a:rPr sz="2400" spc="-15" dirty="0">
                <a:latin typeface="Carlito"/>
                <a:cs typeface="Carlito"/>
              </a:rPr>
              <a:t>zorbanın istediği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tepkilerdir.</a:t>
            </a:r>
            <a:endParaRPr sz="2400" dirty="0">
              <a:latin typeface="Carlito"/>
              <a:cs typeface="Carlito"/>
            </a:endParaRPr>
          </a:p>
          <a:p>
            <a:pPr marL="756285" marR="434340" lvl="1" indent="-287020">
              <a:lnSpc>
                <a:spcPts val="346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Her </a:t>
            </a:r>
            <a:r>
              <a:rPr sz="2400" spc="-15" dirty="0">
                <a:latin typeface="Carlito"/>
                <a:cs typeface="Carlito"/>
              </a:rPr>
              <a:t>olayı </a:t>
            </a:r>
            <a:r>
              <a:rPr sz="2400" spc="-5" dirty="0">
                <a:latin typeface="Carlito"/>
                <a:cs typeface="Carlito"/>
              </a:rPr>
              <a:t>ciddiyetle, küçümsemeden </a:t>
            </a:r>
            <a:r>
              <a:rPr sz="2400" dirty="0">
                <a:latin typeface="Carlito"/>
                <a:cs typeface="Carlito"/>
              </a:rPr>
              <a:t>ele  </a:t>
            </a:r>
            <a:r>
              <a:rPr sz="2400" spc="-5" dirty="0">
                <a:latin typeface="Carlito"/>
                <a:cs typeface="Carlito"/>
              </a:rPr>
              <a:t>alın.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>
              <a:lnSpc>
                <a:spcPts val="3460"/>
              </a:lnSpc>
              <a:spcBef>
                <a:spcPts val="76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Olayı </a:t>
            </a:r>
            <a:r>
              <a:rPr sz="2400" dirty="0">
                <a:latin typeface="Carlito"/>
                <a:cs typeface="Carlito"/>
              </a:rPr>
              <a:t>iyi analiz edin. </a:t>
            </a:r>
            <a:r>
              <a:rPr sz="2400" spc="-5" dirty="0">
                <a:latin typeface="Carlito"/>
                <a:cs typeface="Carlito"/>
              </a:rPr>
              <a:t>Boyutları </a:t>
            </a:r>
            <a:r>
              <a:rPr sz="2400" spc="-55" dirty="0">
                <a:latin typeface="Carlito"/>
                <a:cs typeface="Carlito"/>
              </a:rPr>
              <a:t>nedir, </a:t>
            </a:r>
            <a:r>
              <a:rPr sz="2400" dirty="0">
                <a:latin typeface="Carlito"/>
                <a:cs typeface="Carlito"/>
              </a:rPr>
              <a:t>kimler  </a:t>
            </a:r>
            <a:r>
              <a:rPr sz="2400" spc="-5" dirty="0">
                <a:latin typeface="Carlito"/>
                <a:cs typeface="Carlito"/>
              </a:rPr>
              <a:t>dahil?</a:t>
            </a:r>
            <a:endParaRPr sz="2400" dirty="0">
              <a:latin typeface="Carlito"/>
              <a:cs typeface="Carlito"/>
            </a:endParaRPr>
          </a:p>
          <a:p>
            <a:pPr marL="756285" marR="840740" lvl="1" indent="-287020">
              <a:lnSpc>
                <a:spcPts val="346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Hem </a:t>
            </a:r>
            <a:r>
              <a:rPr sz="2400" spc="-20" dirty="0">
                <a:latin typeface="Carlito"/>
                <a:cs typeface="Carlito"/>
              </a:rPr>
              <a:t>zorba </a:t>
            </a:r>
            <a:r>
              <a:rPr sz="2400" dirty="0">
                <a:latin typeface="Carlito"/>
                <a:cs typeface="Carlito"/>
              </a:rPr>
              <a:t>hem de </a:t>
            </a:r>
            <a:r>
              <a:rPr sz="2400" spc="-5" dirty="0">
                <a:latin typeface="Carlito"/>
                <a:cs typeface="Carlito"/>
              </a:rPr>
              <a:t>mağdurla </a:t>
            </a:r>
            <a:r>
              <a:rPr sz="2400" spc="-15" dirty="0">
                <a:latin typeface="Carlito"/>
                <a:cs typeface="Carlito"/>
              </a:rPr>
              <a:t>bireysel  </a:t>
            </a:r>
            <a:r>
              <a:rPr sz="2400" spc="-10" dirty="0">
                <a:latin typeface="Carlito"/>
                <a:cs typeface="Carlito"/>
              </a:rPr>
              <a:t>görüşmeler yapın.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Davranışın</a:t>
            </a:r>
            <a:endParaRPr sz="2400" dirty="0">
              <a:latin typeface="Carlito"/>
              <a:cs typeface="Carlito"/>
            </a:endParaRPr>
          </a:p>
          <a:p>
            <a:pPr marL="756285">
              <a:lnSpc>
                <a:spcPts val="3400"/>
              </a:lnSpc>
            </a:pPr>
            <a:r>
              <a:rPr sz="2400" spc="-5" dirty="0">
                <a:latin typeface="Carlito"/>
                <a:cs typeface="Carlito"/>
              </a:rPr>
              <a:t>onaylanmadığını </a:t>
            </a:r>
            <a:r>
              <a:rPr sz="2400" spc="-20" dirty="0">
                <a:latin typeface="Carlito"/>
                <a:cs typeface="Carlito"/>
              </a:rPr>
              <a:t>açıkça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belirtin.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645" y="408813"/>
            <a:ext cx="52527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Akran </a:t>
            </a:r>
            <a:r>
              <a:rPr sz="3200" spc="-10" dirty="0"/>
              <a:t>Zorbalığına</a:t>
            </a:r>
            <a:r>
              <a:rPr sz="3200" spc="-80" dirty="0"/>
              <a:t> </a:t>
            </a:r>
            <a:r>
              <a:rPr sz="32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150995"/>
            <a:ext cx="7966075" cy="4306948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3200" spc="-15" dirty="0">
                <a:solidFill>
                  <a:srgbClr val="C0504D"/>
                </a:solidFill>
                <a:latin typeface="Carlito"/>
                <a:cs typeface="Carlito"/>
              </a:rPr>
              <a:t>düzeyinde </a:t>
            </a:r>
            <a:r>
              <a:rPr sz="3200" dirty="0">
                <a:solidFill>
                  <a:srgbClr val="C0504D"/>
                </a:solidFill>
                <a:latin typeface="Carlito"/>
                <a:cs typeface="Carlito"/>
              </a:rPr>
              <a:t>müdahale</a:t>
            </a:r>
            <a:r>
              <a:rPr sz="3200" spc="-7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C0504D"/>
                </a:solidFill>
                <a:latin typeface="Carlito"/>
                <a:cs typeface="Carlito"/>
              </a:rPr>
              <a:t>(Bireysel)</a:t>
            </a:r>
            <a:endParaRPr sz="3200" dirty="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5" dirty="0">
                <a:latin typeface="Carlito"/>
                <a:cs typeface="Carlito"/>
              </a:rPr>
              <a:t>Tekrar </a:t>
            </a:r>
            <a:r>
              <a:rPr sz="2400" spc="-5" dirty="0">
                <a:latin typeface="Carlito"/>
                <a:cs typeface="Carlito"/>
              </a:rPr>
              <a:t>etmemesi için </a:t>
            </a:r>
            <a:r>
              <a:rPr sz="2400" spc="-15" dirty="0">
                <a:latin typeface="Carlito"/>
                <a:cs typeface="Carlito"/>
              </a:rPr>
              <a:t>gerekli </a:t>
            </a:r>
            <a:r>
              <a:rPr sz="2400" spc="-10" dirty="0">
                <a:latin typeface="Carlito"/>
                <a:cs typeface="Carlito"/>
              </a:rPr>
              <a:t>önlemleri</a:t>
            </a:r>
            <a:r>
              <a:rPr sz="2400" spc="9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alın.</a:t>
            </a:r>
            <a:endParaRPr sz="2400" dirty="0">
              <a:latin typeface="Carlito"/>
              <a:cs typeface="Carlito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Mağdura </a:t>
            </a:r>
            <a:r>
              <a:rPr sz="2400" spc="-25" dirty="0">
                <a:latin typeface="Carlito"/>
                <a:cs typeface="Carlito"/>
              </a:rPr>
              <a:t>karşı </a:t>
            </a:r>
            <a:r>
              <a:rPr sz="2400" spc="-5" dirty="0">
                <a:latin typeface="Carlito"/>
                <a:cs typeface="Carlito"/>
              </a:rPr>
              <a:t>aşırı </a:t>
            </a:r>
            <a:r>
              <a:rPr sz="2400" spc="-20" dirty="0">
                <a:latin typeface="Carlito"/>
                <a:cs typeface="Carlito"/>
              </a:rPr>
              <a:t>koruyucu ve </a:t>
            </a:r>
            <a:r>
              <a:rPr sz="2400" spc="-25" dirty="0">
                <a:latin typeface="Carlito"/>
                <a:cs typeface="Carlito"/>
              </a:rPr>
              <a:t>kollayıcı </a:t>
            </a:r>
            <a:r>
              <a:rPr sz="2400" spc="-15" dirty="0">
                <a:latin typeface="Carlito"/>
                <a:cs typeface="Carlito"/>
              </a:rPr>
              <a:t>olmaktan  </a:t>
            </a:r>
            <a:r>
              <a:rPr sz="2400" spc="-10" dirty="0">
                <a:latin typeface="Carlito"/>
                <a:cs typeface="Carlito"/>
              </a:rPr>
              <a:t>kaçının.</a:t>
            </a:r>
            <a:endParaRPr sz="2400" dirty="0">
              <a:latin typeface="Carlito"/>
              <a:cs typeface="Carlito"/>
            </a:endParaRPr>
          </a:p>
          <a:p>
            <a:pPr marL="756285" marR="594995" lvl="1" indent="-287020" algn="just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Bireysel </a:t>
            </a:r>
            <a:r>
              <a:rPr sz="2400" spc="-30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küçük gruplarla </a:t>
            </a:r>
            <a:r>
              <a:rPr sz="2400" spc="-10" dirty="0">
                <a:latin typeface="Carlito"/>
                <a:cs typeface="Carlito"/>
              </a:rPr>
              <a:t>çalışıp, </a:t>
            </a:r>
            <a:r>
              <a:rPr sz="2400" spc="-15" dirty="0">
                <a:latin typeface="Carlito"/>
                <a:cs typeface="Carlito"/>
              </a:rPr>
              <a:t>zorbalık  olayının </a:t>
            </a:r>
            <a:r>
              <a:rPr sz="2400" spc="-5" dirty="0">
                <a:latin typeface="Carlito"/>
                <a:cs typeface="Carlito"/>
              </a:rPr>
              <a:t>olumsuz </a:t>
            </a:r>
            <a:r>
              <a:rPr sz="2400" spc="-10" dirty="0">
                <a:latin typeface="Carlito"/>
                <a:cs typeface="Carlito"/>
              </a:rPr>
              <a:t>sonuçlarının tartışılmasını </a:t>
            </a:r>
            <a:r>
              <a:rPr sz="2400" spc="-20" dirty="0">
                <a:latin typeface="Carlito"/>
                <a:cs typeface="Carlito"/>
              </a:rPr>
              <a:t>ve  mağdura destek </a:t>
            </a:r>
            <a:r>
              <a:rPr sz="2400" spc="-10" dirty="0">
                <a:latin typeface="Carlito"/>
                <a:cs typeface="Carlito"/>
              </a:rPr>
              <a:t>sağlanmasına </a:t>
            </a:r>
            <a:r>
              <a:rPr sz="2400" spc="-30" dirty="0">
                <a:latin typeface="Carlito"/>
                <a:cs typeface="Carlito"/>
              </a:rPr>
              <a:t>özen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gösterin.</a:t>
            </a:r>
            <a:endParaRPr sz="2400" dirty="0">
              <a:latin typeface="Carlito"/>
              <a:cs typeface="Carlito"/>
            </a:endParaRPr>
          </a:p>
          <a:p>
            <a:pPr marL="756285" marR="74549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rlito"/>
                <a:cs typeface="Carlito"/>
              </a:rPr>
              <a:t>Herkesi </a:t>
            </a:r>
            <a:r>
              <a:rPr sz="2400" spc="-10" dirty="0">
                <a:latin typeface="Carlito"/>
                <a:cs typeface="Carlito"/>
              </a:rPr>
              <a:t>bir </a:t>
            </a:r>
            <a:r>
              <a:rPr sz="2400" spc="-35" dirty="0">
                <a:latin typeface="Carlito"/>
                <a:cs typeface="Carlito"/>
              </a:rPr>
              <a:t>araya </a:t>
            </a:r>
            <a:r>
              <a:rPr sz="2400" spc="-10" dirty="0">
                <a:latin typeface="Carlito"/>
                <a:cs typeface="Carlito"/>
              </a:rPr>
              <a:t>getirmeden </a:t>
            </a:r>
            <a:r>
              <a:rPr sz="2400" spc="-5" dirty="0">
                <a:latin typeface="Carlito"/>
                <a:cs typeface="Carlito"/>
              </a:rPr>
              <a:t>önce </a:t>
            </a:r>
            <a:r>
              <a:rPr sz="2400" spc="-20" dirty="0">
                <a:latin typeface="Carlito"/>
                <a:cs typeface="Carlito"/>
              </a:rPr>
              <a:t>zorba </a:t>
            </a:r>
            <a:r>
              <a:rPr sz="2400" spc="-5" dirty="0">
                <a:latin typeface="Carlito"/>
                <a:cs typeface="Carlito"/>
              </a:rPr>
              <a:t>ile  </a:t>
            </a:r>
            <a:r>
              <a:rPr sz="2400" spc="-20" dirty="0">
                <a:latin typeface="Carlito"/>
                <a:cs typeface="Carlito"/>
              </a:rPr>
              <a:t>bireysel </a:t>
            </a:r>
            <a:r>
              <a:rPr sz="2400" spc="-10" dirty="0">
                <a:latin typeface="Carlito"/>
                <a:cs typeface="Carlito"/>
              </a:rPr>
              <a:t>görüşüp </a:t>
            </a:r>
            <a:r>
              <a:rPr sz="2400" spc="-15" dirty="0">
                <a:latin typeface="Carlito"/>
                <a:cs typeface="Carlito"/>
              </a:rPr>
              <a:t>davranışının </a:t>
            </a:r>
            <a:r>
              <a:rPr sz="2400" spc="-10" dirty="0">
                <a:latin typeface="Carlito"/>
                <a:cs typeface="Carlito"/>
              </a:rPr>
              <a:t>sorumluluğunu  </a:t>
            </a:r>
            <a:r>
              <a:rPr sz="2400" spc="-5" dirty="0">
                <a:latin typeface="Carlito"/>
                <a:cs typeface="Carlito"/>
              </a:rPr>
              <a:t>almasına </a:t>
            </a:r>
            <a:r>
              <a:rPr sz="2400" spc="-20" dirty="0">
                <a:latin typeface="Carlito"/>
                <a:cs typeface="Carlito"/>
              </a:rPr>
              <a:t>dikkat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edin.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1143000"/>
            <a:ext cx="6995159" cy="3463769"/>
          </a:xfrm>
          <a:prstGeom prst="rect">
            <a:avLst/>
          </a:prstGeom>
        </p:spPr>
        <p:txBody>
          <a:bodyPr vert="horz" wrap="square" lIns="0" tIns="323850" rIns="0" bIns="0" rtlCol="0">
            <a:spAutoFit/>
          </a:bodyPr>
          <a:lstStyle/>
          <a:p>
            <a:pPr marL="290195" algn="ctr">
              <a:lnSpc>
                <a:spcPct val="100000"/>
              </a:lnSpc>
              <a:spcBef>
                <a:spcPts val="2550"/>
              </a:spcBef>
            </a:pPr>
            <a:r>
              <a:rPr sz="2800" spc="-15" dirty="0">
                <a:solidFill>
                  <a:srgbClr val="6F2F9F"/>
                </a:solidFill>
                <a:latin typeface="Carlito"/>
                <a:cs typeface="Carlito"/>
              </a:rPr>
              <a:t>Akran </a:t>
            </a:r>
            <a:r>
              <a:rPr sz="2800" spc="-10" dirty="0">
                <a:solidFill>
                  <a:srgbClr val="6F2F9F"/>
                </a:solidFill>
                <a:latin typeface="Carlito"/>
                <a:cs typeface="Carlito"/>
              </a:rPr>
              <a:t>Zorbalığına</a:t>
            </a:r>
            <a:r>
              <a:rPr sz="2800" spc="-4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6F2F9F"/>
                </a:solidFill>
                <a:latin typeface="Carlito"/>
                <a:cs typeface="Carlito"/>
              </a:rPr>
              <a:t>Müdahale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45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düzeyinde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müdahale</a:t>
            </a:r>
            <a:r>
              <a:rPr sz="2800" spc="-45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(Bireysel)</a:t>
            </a:r>
            <a:endParaRPr sz="2800" dirty="0">
              <a:latin typeface="Carlito"/>
              <a:cs typeface="Carlito"/>
            </a:endParaRPr>
          </a:p>
          <a:p>
            <a:pPr marL="756285" marR="643255" indent="-287020">
              <a:lnSpc>
                <a:spcPct val="100000"/>
              </a:lnSpc>
              <a:spcBef>
                <a:spcPts val="860"/>
              </a:spcBef>
            </a:pPr>
            <a:r>
              <a:rPr sz="2800" spc="10" dirty="0">
                <a:latin typeface="Arial"/>
                <a:cs typeface="Arial"/>
              </a:rPr>
              <a:t>–</a:t>
            </a:r>
            <a:r>
              <a:rPr sz="2800" spc="10" dirty="0">
                <a:latin typeface="Carlito"/>
                <a:cs typeface="Carlito"/>
              </a:rPr>
              <a:t>Girişkenlik </a:t>
            </a:r>
            <a:r>
              <a:rPr sz="2800" spc="-5" dirty="0">
                <a:latin typeface="Carlito"/>
                <a:cs typeface="Carlito"/>
              </a:rPr>
              <a:t>eğitimi (başa</a:t>
            </a:r>
            <a:r>
              <a:rPr sz="2800" spc="-9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çıkma  </a:t>
            </a:r>
            <a:r>
              <a:rPr sz="2800" spc="-5" dirty="0">
                <a:latin typeface="Carlito"/>
                <a:cs typeface="Carlito"/>
              </a:rPr>
              <a:t>mekanizmaları)</a:t>
            </a:r>
            <a:endParaRPr sz="2800" dirty="0">
              <a:latin typeface="Carlito"/>
              <a:cs typeface="Carlito"/>
            </a:endParaRPr>
          </a:p>
          <a:p>
            <a:pPr marL="756285" marR="581660" indent="-287020">
              <a:lnSpc>
                <a:spcPct val="100000"/>
              </a:lnSpc>
              <a:spcBef>
                <a:spcPts val="870"/>
              </a:spcBef>
            </a:pPr>
            <a:r>
              <a:rPr sz="2800" spc="15" dirty="0">
                <a:latin typeface="Arial"/>
                <a:cs typeface="Arial"/>
              </a:rPr>
              <a:t>–</a:t>
            </a:r>
            <a:r>
              <a:rPr sz="2800" spc="15" dirty="0">
                <a:latin typeface="Carlito"/>
                <a:cs typeface="Carlito"/>
              </a:rPr>
              <a:t>Suçlayıcı </a:t>
            </a:r>
            <a:r>
              <a:rPr sz="2800" spc="-25" dirty="0">
                <a:latin typeface="Carlito"/>
                <a:cs typeface="Carlito"/>
              </a:rPr>
              <a:t>olmayan </a:t>
            </a:r>
            <a:r>
              <a:rPr sz="2800" dirty="0">
                <a:latin typeface="Carlito"/>
                <a:cs typeface="Carlito"/>
              </a:rPr>
              <a:t>grup </a:t>
            </a:r>
            <a:r>
              <a:rPr sz="2800" spc="-15" dirty="0">
                <a:latin typeface="Carlito"/>
                <a:cs typeface="Carlito"/>
              </a:rPr>
              <a:t>desteği  </a:t>
            </a:r>
            <a:r>
              <a:rPr sz="2800" spc="-10" dirty="0">
                <a:latin typeface="Carlito"/>
                <a:cs typeface="Carlito"/>
              </a:rPr>
              <a:t>yaklaşımı </a:t>
            </a:r>
            <a:r>
              <a:rPr sz="2800" spc="-5" dirty="0">
                <a:latin typeface="Carlito"/>
                <a:cs typeface="Carlito"/>
              </a:rPr>
              <a:t>(izleyicilerin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rolü)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645" y="408813"/>
            <a:ext cx="52527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Akran </a:t>
            </a:r>
            <a:r>
              <a:rPr sz="3200" spc="-10" dirty="0"/>
              <a:t>Zorbalığına</a:t>
            </a:r>
            <a:r>
              <a:rPr sz="3200" spc="-80" dirty="0"/>
              <a:t> </a:t>
            </a:r>
            <a:r>
              <a:rPr sz="32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7558405" cy="4374274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Sınıf </a:t>
            </a:r>
            <a:r>
              <a:rPr sz="2800" spc="-15" dirty="0">
                <a:solidFill>
                  <a:srgbClr val="C0504D"/>
                </a:solidFill>
                <a:latin typeface="Carlito"/>
                <a:cs typeface="Carlito"/>
              </a:rPr>
              <a:t>düzeyinde</a:t>
            </a:r>
            <a:r>
              <a:rPr sz="2800" spc="-5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müdahale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Öğretmenler bilgilendirilmiş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olmalıdır.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Küme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çalışması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Genel olumlu </a:t>
            </a:r>
            <a:r>
              <a:rPr sz="2400" spc="-10" dirty="0">
                <a:latin typeface="Carlito"/>
                <a:cs typeface="Carlito"/>
              </a:rPr>
              <a:t>aktiviteler </a:t>
            </a:r>
            <a:r>
              <a:rPr sz="2400" spc="-25" dirty="0">
                <a:latin typeface="Carlito"/>
                <a:cs typeface="Carlito"/>
              </a:rPr>
              <a:t>(geziler,kamplar)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Ailelerle </a:t>
            </a:r>
            <a:r>
              <a:rPr sz="2400" spc="-10" dirty="0">
                <a:latin typeface="Carlito"/>
                <a:cs typeface="Carlito"/>
              </a:rPr>
              <a:t>tartışma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grupları</a:t>
            </a:r>
          </a:p>
          <a:p>
            <a:pPr marL="756285" marR="16446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40" dirty="0">
                <a:latin typeface="Carlito"/>
                <a:cs typeface="Carlito"/>
              </a:rPr>
              <a:t>Veli </a:t>
            </a:r>
            <a:r>
              <a:rPr sz="2400" spc="-10" dirty="0">
                <a:latin typeface="Carlito"/>
                <a:cs typeface="Carlito"/>
              </a:rPr>
              <a:t>toplantıları </a:t>
            </a:r>
            <a:r>
              <a:rPr sz="2400" spc="-5" dirty="0">
                <a:latin typeface="Carlito"/>
                <a:cs typeface="Carlito"/>
              </a:rPr>
              <a:t>(gizlilik, </a:t>
            </a:r>
            <a:r>
              <a:rPr sz="2400" spc="-10" dirty="0">
                <a:latin typeface="Carlito"/>
                <a:cs typeface="Carlito"/>
              </a:rPr>
              <a:t>hedef </a:t>
            </a:r>
            <a:r>
              <a:rPr sz="2400" spc="-15" dirty="0">
                <a:latin typeface="Carlito"/>
                <a:cs typeface="Carlito"/>
              </a:rPr>
              <a:t>gösterme,  etiketleme)</a:t>
            </a:r>
            <a:endParaRPr sz="2400" dirty="0">
              <a:latin typeface="Carlito"/>
              <a:cs typeface="Carlito"/>
            </a:endParaRPr>
          </a:p>
          <a:p>
            <a:pPr marL="355600" marR="967740" indent="-342900">
              <a:lnSpc>
                <a:spcPct val="100000"/>
              </a:lnSpc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Dirençli </a:t>
            </a:r>
            <a:r>
              <a:rPr sz="2800" spc="-20" dirty="0">
                <a:latin typeface="Carlito"/>
                <a:cs typeface="Carlito"/>
              </a:rPr>
              <a:t>vakalar </a:t>
            </a:r>
            <a:r>
              <a:rPr sz="2800" dirty="0">
                <a:latin typeface="Carlito"/>
                <a:cs typeface="Carlito"/>
              </a:rPr>
              <a:t>iyi analiz</a:t>
            </a:r>
            <a:r>
              <a:rPr sz="2800" spc="-8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edilmeli.  Nedenleri, </a:t>
            </a:r>
            <a:r>
              <a:rPr sz="2800" spc="-10" dirty="0">
                <a:latin typeface="Carlito"/>
                <a:cs typeface="Carlito"/>
              </a:rPr>
              <a:t>pekiştireçleri</a:t>
            </a:r>
            <a:r>
              <a:rPr sz="2800" spc="-10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nelerdir?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745" y="411861"/>
            <a:ext cx="4848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Akran </a:t>
            </a:r>
            <a:r>
              <a:rPr sz="3200" spc="-10" dirty="0"/>
              <a:t>Zorbalığı </a:t>
            </a:r>
            <a:r>
              <a:rPr sz="3200" spc="-5" dirty="0"/>
              <a:t>ile </a:t>
            </a:r>
            <a:r>
              <a:rPr sz="3200" dirty="0"/>
              <a:t>İlgili</a:t>
            </a:r>
            <a:r>
              <a:rPr sz="3200" spc="10" dirty="0"/>
              <a:t> </a:t>
            </a:r>
            <a:r>
              <a:rPr sz="3200" spc="-5" dirty="0"/>
              <a:t>Mitler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46303" y="1981200"/>
            <a:ext cx="8002905" cy="412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136525" indent="-323215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X Normal </a:t>
            </a:r>
            <a:r>
              <a:rPr sz="2400" spc="-10" dirty="0">
                <a:latin typeface="Carlito"/>
                <a:cs typeface="Carlito"/>
              </a:rPr>
              <a:t>gelişim içerisinde </a:t>
            </a:r>
            <a:r>
              <a:rPr sz="2400" spc="-15" dirty="0">
                <a:latin typeface="Carlito"/>
                <a:cs typeface="Carlito"/>
              </a:rPr>
              <a:t>zorbalık olayları </a:t>
            </a:r>
            <a:r>
              <a:rPr sz="2400" spc="-40" dirty="0">
                <a:latin typeface="Carlito"/>
                <a:cs typeface="Carlito"/>
              </a:rPr>
              <a:t>yaşanır, </a:t>
            </a:r>
            <a:r>
              <a:rPr sz="2400" spc="-10" dirty="0">
                <a:latin typeface="Carlito"/>
                <a:cs typeface="Carlito"/>
              </a:rPr>
              <a:t>bu  çocukları güçlendiren bir</a:t>
            </a:r>
            <a:r>
              <a:rPr sz="2400" spc="6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durumdur.</a:t>
            </a:r>
            <a:endParaRPr sz="2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Gelişimin normal bir </a:t>
            </a:r>
            <a:r>
              <a:rPr sz="2400" spc="-15" dirty="0">
                <a:latin typeface="Carlito"/>
                <a:cs typeface="Carlito"/>
              </a:rPr>
              <a:t>parçası </a:t>
            </a:r>
            <a:r>
              <a:rPr sz="2400" spc="-40" dirty="0">
                <a:latin typeface="Carlito"/>
                <a:cs typeface="Carlito"/>
              </a:rPr>
              <a:t>değildir. </a:t>
            </a:r>
            <a:r>
              <a:rPr sz="2400" spc="-10" dirty="0">
                <a:latin typeface="Carlito"/>
                <a:cs typeface="Carlito"/>
              </a:rPr>
              <a:t>Önlem  alınmazsa hem </a:t>
            </a:r>
            <a:r>
              <a:rPr sz="2400" spc="-20" dirty="0">
                <a:latin typeface="Carlito"/>
                <a:cs typeface="Carlito"/>
              </a:rPr>
              <a:t>zorba </a:t>
            </a:r>
            <a:r>
              <a:rPr sz="2400" spc="-10" dirty="0">
                <a:latin typeface="Carlito"/>
                <a:cs typeface="Carlito"/>
              </a:rPr>
              <a:t>hem </a:t>
            </a:r>
            <a:r>
              <a:rPr sz="2400" spc="-5" dirty="0">
                <a:latin typeface="Carlito"/>
                <a:cs typeface="Carlito"/>
              </a:rPr>
              <a:t>de </a:t>
            </a:r>
            <a:r>
              <a:rPr sz="2400" spc="-10" dirty="0">
                <a:latin typeface="Carlito"/>
                <a:cs typeface="Carlito"/>
              </a:rPr>
              <a:t>mağdurlar </a:t>
            </a:r>
            <a:r>
              <a:rPr sz="2400" spc="-5" dirty="0">
                <a:latin typeface="Carlito"/>
                <a:cs typeface="Carlito"/>
              </a:rPr>
              <a:t>için olumsuz  </a:t>
            </a:r>
            <a:r>
              <a:rPr sz="2400" spc="-10" dirty="0">
                <a:latin typeface="Carlito"/>
                <a:cs typeface="Carlito"/>
              </a:rPr>
              <a:t>sonuçlar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doğuracaktır.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57505" algn="l"/>
              </a:tabLst>
            </a:pPr>
            <a:r>
              <a:rPr sz="2400" spc="-5" dirty="0">
                <a:latin typeface="Carlito"/>
                <a:cs typeface="Carlito"/>
              </a:rPr>
              <a:t>X	Genelde </a:t>
            </a:r>
            <a:r>
              <a:rPr sz="2400" spc="-15" dirty="0">
                <a:latin typeface="Carlito"/>
                <a:cs typeface="Carlito"/>
              </a:rPr>
              <a:t>farklı </a:t>
            </a:r>
            <a:r>
              <a:rPr sz="2400" spc="-5" dirty="0">
                <a:latin typeface="Carlito"/>
                <a:cs typeface="Carlito"/>
              </a:rPr>
              <a:t>olan </a:t>
            </a:r>
            <a:r>
              <a:rPr sz="2400" spc="-10" dirty="0">
                <a:latin typeface="Carlito"/>
                <a:cs typeface="Carlito"/>
              </a:rPr>
              <a:t>çocuklar </a:t>
            </a:r>
            <a:r>
              <a:rPr sz="2400" spc="-15" dirty="0">
                <a:latin typeface="Carlito"/>
                <a:cs typeface="Carlito"/>
              </a:rPr>
              <a:t>zorbalık </a:t>
            </a:r>
            <a:r>
              <a:rPr sz="2400" spc="-10" dirty="0">
                <a:latin typeface="Carlito"/>
                <a:cs typeface="Carlito"/>
              </a:rPr>
              <a:t>mağduru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65" dirty="0">
                <a:latin typeface="Carlito"/>
                <a:cs typeface="Carlito"/>
              </a:rPr>
              <a:t>olur.</a:t>
            </a:r>
            <a:endParaRPr sz="2400" dirty="0">
              <a:latin typeface="Carlito"/>
              <a:cs typeface="Carlito"/>
            </a:endParaRPr>
          </a:p>
          <a:p>
            <a:pPr marL="355600" marR="32384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Fiziksel farklılık zorbalık </a:t>
            </a:r>
            <a:r>
              <a:rPr sz="2400" spc="-10" dirty="0">
                <a:latin typeface="Carlito"/>
                <a:cs typeface="Carlito"/>
              </a:rPr>
              <a:t>mağduru </a:t>
            </a:r>
            <a:r>
              <a:rPr sz="2400" spc="-20" dirty="0">
                <a:latin typeface="Carlito"/>
                <a:cs typeface="Carlito"/>
              </a:rPr>
              <a:t>olarak </a:t>
            </a:r>
            <a:r>
              <a:rPr sz="2400" spc="-10" dirty="0">
                <a:latin typeface="Carlito"/>
                <a:cs typeface="Carlito"/>
              </a:rPr>
              <a:t>seçilmek </a:t>
            </a:r>
            <a:r>
              <a:rPr sz="2400" spc="-5" dirty="0">
                <a:latin typeface="Carlito"/>
                <a:cs typeface="Carlito"/>
              </a:rPr>
              <a:t>için  küçük </a:t>
            </a:r>
            <a:r>
              <a:rPr sz="2400" spc="-10" dirty="0">
                <a:latin typeface="Carlito"/>
                <a:cs typeface="Carlito"/>
              </a:rPr>
              <a:t>bir </a:t>
            </a:r>
            <a:r>
              <a:rPr sz="2400" spc="-25" dirty="0">
                <a:latin typeface="Carlito"/>
                <a:cs typeface="Carlito"/>
              </a:rPr>
              <a:t>rol </a:t>
            </a:r>
            <a:r>
              <a:rPr sz="2400" spc="-55" dirty="0">
                <a:latin typeface="Carlito"/>
                <a:cs typeface="Carlito"/>
              </a:rPr>
              <a:t>oynar. </a:t>
            </a:r>
            <a:r>
              <a:rPr sz="2400" spc="-10" dirty="0">
                <a:latin typeface="Carlito"/>
                <a:cs typeface="Carlito"/>
              </a:rPr>
              <a:t>Mağdurların çoğu kırılgan, </a:t>
            </a:r>
            <a:r>
              <a:rPr sz="2400" spc="-5" dirty="0">
                <a:latin typeface="Carlito"/>
                <a:cs typeface="Carlito"/>
              </a:rPr>
              <a:t>aşırı  </a:t>
            </a:r>
            <a:r>
              <a:rPr sz="2400" spc="-25" dirty="0">
                <a:latin typeface="Carlito"/>
                <a:cs typeface="Carlito"/>
              </a:rPr>
              <a:t>kaygılı </a:t>
            </a:r>
            <a:r>
              <a:rPr sz="2400" spc="-20" dirty="0">
                <a:latin typeface="Carlito"/>
                <a:cs typeface="Carlito"/>
              </a:rPr>
              <a:t>ve kendini savunamayan </a:t>
            </a:r>
            <a:r>
              <a:rPr sz="2400" spc="-10" dirty="0">
                <a:latin typeface="Carlito"/>
                <a:cs typeface="Carlito"/>
              </a:rPr>
              <a:t>çocuk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5" dirty="0">
                <a:latin typeface="Carlito"/>
                <a:cs typeface="Carlito"/>
              </a:rPr>
              <a:t>ergenler  </a:t>
            </a:r>
            <a:r>
              <a:rPr sz="2400" spc="-10" dirty="0">
                <a:latin typeface="Carlito"/>
                <a:cs typeface="Carlito"/>
              </a:rPr>
              <a:t>oldukları </a:t>
            </a:r>
            <a:r>
              <a:rPr sz="2400" spc="-5" dirty="0">
                <a:latin typeface="Carlito"/>
                <a:cs typeface="Carlito"/>
              </a:rPr>
              <a:t>için </a:t>
            </a:r>
            <a:r>
              <a:rPr sz="2400" spc="-15" dirty="0">
                <a:latin typeface="Carlito"/>
                <a:cs typeface="Carlito"/>
              </a:rPr>
              <a:t>hedef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seçilirler.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645" y="408813"/>
            <a:ext cx="52527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Akran </a:t>
            </a:r>
            <a:r>
              <a:rPr sz="3200" spc="-10" dirty="0"/>
              <a:t>Zorbalığına</a:t>
            </a:r>
            <a:r>
              <a:rPr sz="3200" spc="-80" dirty="0"/>
              <a:t> </a:t>
            </a:r>
            <a:r>
              <a:rPr sz="3200" dirty="0"/>
              <a:t>Müdahale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828800"/>
            <a:ext cx="7957820" cy="3286797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C0504D"/>
                </a:solidFill>
                <a:latin typeface="Carlito"/>
                <a:cs typeface="Carlito"/>
              </a:rPr>
              <a:t>Okul </a:t>
            </a:r>
            <a:r>
              <a:rPr sz="2800" spc="-5" dirty="0">
                <a:solidFill>
                  <a:srgbClr val="C0504D"/>
                </a:solidFill>
                <a:latin typeface="Carlito"/>
                <a:cs typeface="Carlito"/>
              </a:rPr>
              <a:t>genelinde</a:t>
            </a:r>
            <a:r>
              <a:rPr sz="2800" spc="-10" dirty="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C0504D"/>
                </a:solidFill>
                <a:latin typeface="Carlito"/>
                <a:cs typeface="Carlito"/>
              </a:rPr>
              <a:t>müdahale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Açık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net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amaçlar.</a:t>
            </a:r>
            <a:endParaRPr sz="2400" dirty="0">
              <a:latin typeface="Carlito"/>
              <a:cs typeface="Carlito"/>
            </a:endParaRPr>
          </a:p>
          <a:p>
            <a:pPr marL="756285" marR="514350" lvl="1" indent="-28702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5" dirty="0">
                <a:latin typeface="Carlito"/>
                <a:cs typeface="Carlito"/>
              </a:rPr>
              <a:t>Tamamen </a:t>
            </a:r>
            <a:r>
              <a:rPr sz="2400" spc="-10" dirty="0">
                <a:latin typeface="Carlito"/>
                <a:cs typeface="Carlito"/>
              </a:rPr>
              <a:t>bitimeyi hedeflemek </a:t>
            </a:r>
            <a:r>
              <a:rPr sz="2400" spc="-20" dirty="0">
                <a:latin typeface="Carlito"/>
                <a:cs typeface="Carlito"/>
              </a:rPr>
              <a:t>ve </a:t>
            </a:r>
            <a:r>
              <a:rPr sz="2400" spc="-10" dirty="0">
                <a:latin typeface="Carlito"/>
                <a:cs typeface="Carlito"/>
              </a:rPr>
              <a:t>tutarlı  </a:t>
            </a:r>
            <a:r>
              <a:rPr sz="2400" spc="-5" dirty="0">
                <a:latin typeface="Carlito"/>
                <a:cs typeface="Carlito"/>
              </a:rPr>
              <a:t>olmak.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Her türlü </a:t>
            </a:r>
            <a:r>
              <a:rPr sz="2400" spc="-15" dirty="0">
                <a:latin typeface="Carlito"/>
                <a:cs typeface="Carlito"/>
              </a:rPr>
              <a:t>zorbalıkla </a:t>
            </a:r>
            <a:r>
              <a:rPr sz="2400" spc="-5" dirty="0">
                <a:latin typeface="Carlito"/>
                <a:cs typeface="Carlito"/>
              </a:rPr>
              <a:t>mücadele, eşit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tutum.</a:t>
            </a:r>
          </a:p>
          <a:p>
            <a:pPr marL="756285" marR="5080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Okul </a:t>
            </a:r>
            <a:r>
              <a:rPr sz="2400" spc="-5" dirty="0">
                <a:latin typeface="Carlito"/>
                <a:cs typeface="Carlito"/>
              </a:rPr>
              <a:t>sınırlarının dışının izlenmesi, bahçe </a:t>
            </a:r>
            <a:r>
              <a:rPr sz="2400" dirty="0">
                <a:latin typeface="Carlito"/>
                <a:cs typeface="Carlito"/>
              </a:rPr>
              <a:t>vb.  </a:t>
            </a:r>
            <a:r>
              <a:rPr sz="2400" spc="-10" dirty="0">
                <a:latin typeface="Carlito"/>
                <a:cs typeface="Carlito"/>
              </a:rPr>
              <a:t>Gözlenen olayların takibi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yapılmalı.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Sınıf </a:t>
            </a:r>
            <a:r>
              <a:rPr sz="2400" spc="-25" dirty="0">
                <a:latin typeface="Carlito"/>
                <a:cs typeface="Carlito"/>
              </a:rPr>
              <a:t>ya </a:t>
            </a:r>
            <a:r>
              <a:rPr sz="2400" spc="-5" dirty="0">
                <a:latin typeface="Carlito"/>
                <a:cs typeface="Carlito"/>
              </a:rPr>
              <a:t>da </a:t>
            </a:r>
            <a:r>
              <a:rPr sz="2400" spc="-15" dirty="0">
                <a:latin typeface="Carlito"/>
                <a:cs typeface="Carlito"/>
              </a:rPr>
              <a:t>okul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değiştirme.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FD882C1-AD66-4EA5-A3DA-B0189DF0064F}"/>
              </a:ext>
            </a:extLst>
          </p:cNvPr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txBody>
          <a:bodyPr/>
          <a:lstStyle>
            <a:defPPr rtl="0"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KARABULAK YBO REHBERLİK SERVİSİ</a:t>
            </a:r>
            <a:endParaRPr lang="tr-TR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0370" y="424052"/>
            <a:ext cx="17227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  <a:latin typeface="Times New Roman"/>
                <a:cs typeface="Times New Roman"/>
              </a:rPr>
              <a:t>Kaynaklar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1427226"/>
            <a:ext cx="7757795" cy="448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889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15" dirty="0">
                <a:latin typeface="Times New Roman"/>
                <a:cs typeface="Times New Roman"/>
              </a:rPr>
              <a:t>Güvenir, </a:t>
            </a:r>
            <a:r>
              <a:rPr sz="2400" spc="-95" dirty="0">
                <a:latin typeface="Times New Roman"/>
                <a:cs typeface="Times New Roman"/>
              </a:rPr>
              <a:t>T. </a:t>
            </a:r>
            <a:r>
              <a:rPr sz="2400" dirty="0">
                <a:latin typeface="Times New Roman"/>
                <a:cs typeface="Times New Roman"/>
              </a:rPr>
              <a:t>(2010). </a:t>
            </a:r>
            <a:r>
              <a:rPr sz="2400" spc="-5" dirty="0">
                <a:latin typeface="Times New Roman"/>
                <a:cs typeface="Times New Roman"/>
              </a:rPr>
              <a:t>Okulda </a:t>
            </a:r>
            <a:r>
              <a:rPr sz="2400" dirty="0">
                <a:latin typeface="Times New Roman"/>
                <a:cs typeface="Times New Roman"/>
              </a:rPr>
              <a:t>akran istismarı. </a:t>
            </a:r>
            <a:r>
              <a:rPr sz="2400" spc="-5" dirty="0">
                <a:latin typeface="Times New Roman"/>
                <a:cs typeface="Times New Roman"/>
              </a:rPr>
              <a:t>Kök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Yayıncılık:  </a:t>
            </a:r>
            <a:r>
              <a:rPr sz="2400" dirty="0">
                <a:latin typeface="Times New Roman"/>
                <a:cs typeface="Times New Roman"/>
              </a:rPr>
              <a:t>Ankara.</a:t>
            </a:r>
            <a:endParaRPr sz="2400">
              <a:latin typeface="Times New Roman"/>
              <a:cs typeface="Times New Roman"/>
            </a:endParaRPr>
          </a:p>
          <a:p>
            <a:pPr marL="12700" marR="394335">
              <a:lnSpc>
                <a:spcPct val="12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imes New Roman"/>
                <a:cs typeface="Times New Roman"/>
              </a:rPr>
              <a:t>Topcu, </a:t>
            </a:r>
            <a:r>
              <a:rPr sz="2400" dirty="0">
                <a:latin typeface="Times New Roman"/>
                <a:cs typeface="Times New Roman"/>
              </a:rPr>
              <a:t>Ç. (2008). </a:t>
            </a:r>
            <a:r>
              <a:rPr sz="2400" i="1" dirty="0">
                <a:latin typeface="Times New Roman"/>
                <a:cs typeface="Times New Roman"/>
              </a:rPr>
              <a:t>The </a:t>
            </a:r>
            <a:r>
              <a:rPr sz="2400" i="1" spc="-10" dirty="0">
                <a:latin typeface="Times New Roman"/>
                <a:cs typeface="Times New Roman"/>
              </a:rPr>
              <a:t>relationship </a:t>
            </a:r>
            <a:r>
              <a:rPr sz="2400" i="1" dirty="0">
                <a:latin typeface="Times New Roman"/>
                <a:cs typeface="Times New Roman"/>
              </a:rPr>
              <a:t>of cyber bullying to  </a:t>
            </a:r>
            <a:r>
              <a:rPr sz="2400" i="1" spc="-20" dirty="0">
                <a:latin typeface="Times New Roman"/>
                <a:cs typeface="Times New Roman"/>
              </a:rPr>
              <a:t>empathy, </a:t>
            </a:r>
            <a:r>
              <a:rPr sz="2400" i="1" spc="-40" dirty="0">
                <a:latin typeface="Times New Roman"/>
                <a:cs typeface="Times New Roman"/>
              </a:rPr>
              <a:t>gender, </a:t>
            </a:r>
            <a:r>
              <a:rPr sz="2400" i="1" dirty="0">
                <a:latin typeface="Times New Roman"/>
                <a:cs typeface="Times New Roman"/>
              </a:rPr>
              <a:t>traditional bullying, İnternet </a:t>
            </a:r>
            <a:r>
              <a:rPr sz="2400" i="1" spc="-5" dirty="0">
                <a:latin typeface="Times New Roman"/>
                <a:cs typeface="Times New Roman"/>
              </a:rPr>
              <a:t>use </a:t>
            </a:r>
            <a:r>
              <a:rPr sz="2400" i="1" dirty="0">
                <a:latin typeface="Times New Roman"/>
                <a:cs typeface="Times New Roman"/>
              </a:rPr>
              <a:t>and</a:t>
            </a:r>
            <a:r>
              <a:rPr sz="2400" i="1" spc="-6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adult  </a:t>
            </a:r>
            <a:r>
              <a:rPr sz="2400" i="1" spc="-5" dirty="0">
                <a:latin typeface="Times New Roman"/>
                <a:cs typeface="Times New Roman"/>
              </a:rPr>
              <a:t>monitoring </a:t>
            </a:r>
            <a:r>
              <a:rPr sz="2400" spc="-20" dirty="0">
                <a:latin typeface="Times New Roman"/>
                <a:cs typeface="Times New Roman"/>
              </a:rPr>
              <a:t>(Yayınlanmamış </a:t>
            </a:r>
            <a:r>
              <a:rPr sz="2400" dirty="0">
                <a:latin typeface="Times New Roman"/>
                <a:cs typeface="Times New Roman"/>
              </a:rPr>
              <a:t>yükseklisans tezi). </a:t>
            </a:r>
            <a:r>
              <a:rPr sz="2400" spc="-5" dirty="0">
                <a:latin typeface="Times New Roman"/>
                <a:cs typeface="Times New Roman"/>
              </a:rPr>
              <a:t>Orta Doğu  </a:t>
            </a:r>
            <a:r>
              <a:rPr sz="2400" spc="-30" dirty="0">
                <a:latin typeface="Times New Roman"/>
                <a:cs typeface="Times New Roman"/>
              </a:rPr>
              <a:t>Teknik </a:t>
            </a:r>
            <a:r>
              <a:rPr sz="2400" spc="-5" dirty="0">
                <a:latin typeface="Times New Roman"/>
                <a:cs typeface="Times New Roman"/>
              </a:rPr>
              <a:t>Üniversitesi, Ankara,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Türkiye.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imes New Roman"/>
                <a:cs typeface="Times New Roman"/>
              </a:rPr>
              <a:t>Topcu, </a:t>
            </a:r>
            <a:r>
              <a:rPr sz="2400" dirty="0">
                <a:latin typeface="Times New Roman"/>
                <a:cs typeface="Times New Roman"/>
              </a:rPr>
              <a:t>Ç. (2014). Modeling the relationships </a:t>
            </a:r>
            <a:r>
              <a:rPr sz="2400" spc="-5" dirty="0">
                <a:latin typeface="Times New Roman"/>
                <a:cs typeface="Times New Roman"/>
              </a:rPr>
              <a:t>among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coping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strategies, emotion </a:t>
            </a:r>
            <a:r>
              <a:rPr sz="2400" dirty="0">
                <a:latin typeface="Times New Roman"/>
                <a:cs typeface="Times New Roman"/>
              </a:rPr>
              <a:t>regulation, </a:t>
            </a:r>
            <a:r>
              <a:rPr sz="2400" spc="-5" dirty="0">
                <a:latin typeface="Times New Roman"/>
                <a:cs typeface="Times New Roman"/>
              </a:rPr>
              <a:t>rumination, </a:t>
            </a:r>
            <a:r>
              <a:rPr sz="2400" dirty="0">
                <a:latin typeface="Times New Roman"/>
                <a:cs typeface="Times New Roman"/>
              </a:rPr>
              <a:t>and perceived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  support in </a:t>
            </a:r>
            <a:r>
              <a:rPr sz="2400" spc="-5" dirty="0">
                <a:latin typeface="Times New Roman"/>
                <a:cs typeface="Times New Roman"/>
              </a:rPr>
              <a:t>victims </a:t>
            </a:r>
            <a:r>
              <a:rPr sz="2400" dirty="0">
                <a:latin typeface="Times New Roman"/>
                <a:cs typeface="Times New Roman"/>
              </a:rPr>
              <a:t>of cyber and </a:t>
            </a:r>
            <a:r>
              <a:rPr sz="2400" spc="-5" dirty="0">
                <a:latin typeface="Times New Roman"/>
                <a:cs typeface="Times New Roman"/>
              </a:rPr>
              <a:t>traditional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bullying</a:t>
            </a:r>
            <a:endParaRPr sz="2400">
              <a:latin typeface="Times New Roman"/>
              <a:cs typeface="Times New Roman"/>
            </a:endParaRPr>
          </a:p>
          <a:p>
            <a:pPr marL="12700" marR="1127760">
              <a:lnSpc>
                <a:spcPct val="100000"/>
              </a:lnSpc>
            </a:pPr>
            <a:r>
              <a:rPr sz="2400" spc="-20" dirty="0">
                <a:latin typeface="Times New Roman"/>
                <a:cs typeface="Times New Roman"/>
              </a:rPr>
              <a:t>(Yayınlanmamış </a:t>
            </a:r>
            <a:r>
              <a:rPr sz="2400" dirty="0">
                <a:latin typeface="Times New Roman"/>
                <a:cs typeface="Times New Roman"/>
              </a:rPr>
              <a:t>yükseklisans tezi). Orta </a:t>
            </a:r>
            <a:r>
              <a:rPr sz="2400" spc="-5" dirty="0">
                <a:latin typeface="Times New Roman"/>
                <a:cs typeface="Times New Roman"/>
              </a:rPr>
              <a:t>Doğu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Teknik  </a:t>
            </a:r>
            <a:r>
              <a:rPr sz="2400" spc="-5" dirty="0">
                <a:latin typeface="Times New Roman"/>
                <a:cs typeface="Times New Roman"/>
              </a:rPr>
              <a:t>Üniversitesi, Ankara,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Türkiye.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4429</Words>
  <Application>Microsoft Office PowerPoint</Application>
  <PresentationFormat>Ekran Gösterisi (4:3)</PresentationFormat>
  <Paragraphs>643</Paragraphs>
  <Slides>91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91</vt:i4>
      </vt:variant>
    </vt:vector>
  </HeadingPairs>
  <TitlesOfParts>
    <vt:vector size="92" baseType="lpstr">
      <vt:lpstr>Office Theme</vt:lpstr>
      <vt:lpstr>OKULLARDA AKRAN ZORBALIĞI</vt:lpstr>
      <vt:lpstr>Akran Zorbalığı</vt:lpstr>
      <vt:lpstr>PowerPoint Sunusu</vt:lpstr>
      <vt:lpstr>PowerPoint Sunusu</vt:lpstr>
      <vt:lpstr>Saldırganlık</vt:lpstr>
      <vt:lpstr>Akran zorbalığı</vt:lpstr>
      <vt:lpstr>Bir davranışın akran zorbalığı olarak  tanımlanabilmesi için</vt:lpstr>
      <vt:lpstr>Akran Zorbalığı ile İlgili Mitler</vt:lpstr>
      <vt:lpstr>Akran Zorbalığı ile İlgili Mitler</vt:lpstr>
      <vt:lpstr>Akran Zorbalığı ile İlgili Mitler</vt:lpstr>
      <vt:lpstr>Akran Zorbalığı ile İlgili Mitler</vt:lpstr>
      <vt:lpstr>Akran Zorbalığı ile İlgili Mitler</vt:lpstr>
      <vt:lpstr>PowerPoint Sunusu</vt:lpstr>
      <vt:lpstr>PowerPoint Sunusu</vt:lpstr>
      <vt:lpstr>PowerPoint Sunusu</vt:lpstr>
      <vt:lpstr>Zorbalık Türleri Nelerdir?</vt:lpstr>
      <vt:lpstr>Fiziksel Zorbalık</vt:lpstr>
      <vt:lpstr>Sözel Zorbalık</vt:lpstr>
      <vt:lpstr>İlişkisel Zorbalık</vt:lpstr>
      <vt:lpstr>Siber Zorbalık</vt:lpstr>
      <vt:lpstr>Doğrudan Zorbalık – Dolaylı Zorbalık</vt:lpstr>
      <vt:lpstr>Cinsiyete göre Zorbalık Türleri</vt:lpstr>
      <vt:lpstr>Yaşa göre Zorbalık Olayları</vt:lpstr>
      <vt:lpstr>PowerPoint Sunusu</vt:lpstr>
      <vt:lpstr>Akran Zorbalığının Nedenleri</vt:lpstr>
      <vt:lpstr>Akran Zorbalığının Nedenleri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Akran Zorbalığının Sonuçları</vt:lpstr>
      <vt:lpstr>Akran Zorbalığının Sonuçları</vt:lpstr>
      <vt:lpstr>PowerPoint Sunusu</vt:lpstr>
      <vt:lpstr>PowerPoint Sunusu</vt:lpstr>
      <vt:lpstr>PowerPoint Sunusu</vt:lpstr>
      <vt:lpstr>PowerPoint Sunusu</vt:lpstr>
      <vt:lpstr>PowerPoint Sunusu</vt:lpstr>
      <vt:lpstr>Akran Zorbalığına Karşı  Koruyucu Önlemler</vt:lpstr>
      <vt:lpstr>Önleme Çalışmaları</vt:lpstr>
      <vt:lpstr>PowerPoint Sunusu</vt:lpstr>
      <vt:lpstr>Okul yönetiminin,  personelinin, öğretmenlerin, öğrenci ve velilerin temel hedefleri</vt:lpstr>
      <vt:lpstr>Okul yönetiminin,  personelinin, öğretmenlerin, öğrenci ve velilerin temel hedefleri</vt:lpstr>
      <vt:lpstr>Bireysel düzeyde önleme</vt:lpstr>
      <vt:lpstr>Bireysel düzeyde önleme</vt:lpstr>
      <vt:lpstr>Bireysel düzeyde önleme</vt:lpstr>
      <vt:lpstr>Bireysel düzeyde önleme</vt:lpstr>
      <vt:lpstr>Aile düzeyinde önleme</vt:lpstr>
      <vt:lpstr>Aile düzeyinde önleme</vt:lpstr>
      <vt:lpstr>Aile düzeyinde önleme</vt:lpstr>
      <vt:lpstr>Aile düzeyinde önleme</vt:lpstr>
      <vt:lpstr>Aile düzeyinde önleme</vt:lpstr>
      <vt:lpstr>Aile düzeyinde önleme</vt:lpstr>
      <vt:lpstr>Ankara, 2014</vt:lpstr>
      <vt:lpstr>Mağduriyet Belirtileri</vt:lpstr>
      <vt:lpstr>Mağduriyet Belirtileri</vt:lpstr>
      <vt:lpstr>Mağduriyet Belirtileri</vt:lpstr>
      <vt:lpstr>Zorbalık Belirtileri</vt:lpstr>
      <vt:lpstr>Okul düzeyinde önleme</vt:lpstr>
      <vt:lpstr>Okul düzeyinde önleme</vt:lpstr>
      <vt:lpstr>Okul düzeyinde önleme</vt:lpstr>
      <vt:lpstr>Okul düzeyinde önleme</vt:lpstr>
      <vt:lpstr>Okul düzeyinde önleme</vt:lpstr>
      <vt:lpstr>Okul düzeyinde önleme</vt:lpstr>
      <vt:lpstr>Akran Zorbalığına Müdahale</vt:lpstr>
      <vt:lpstr>PowerPoint Sunusu</vt:lpstr>
      <vt:lpstr>PowerPoint Sunusu</vt:lpstr>
      <vt:lpstr>PowerPoint Sunusu</vt:lpstr>
      <vt:lpstr>PowerPoint Sunusu</vt:lpstr>
      <vt:lpstr>Akran Zorbalığına Müdahale</vt:lpstr>
      <vt:lpstr>Akran Zorbalığına Müdahale</vt:lpstr>
      <vt:lpstr>Akran Zorbalığına Müdahale</vt:lpstr>
      <vt:lpstr>Akran Zorbalığına Müdahale</vt:lpstr>
      <vt:lpstr>Akran Zorbalığına Müdahale</vt:lpstr>
      <vt:lpstr>Akran Zorbalığına Müdahale</vt:lpstr>
      <vt:lpstr>Akran Zorbalığına Müdahale</vt:lpstr>
      <vt:lpstr>Akran Zorbalığına Müdahale</vt:lpstr>
      <vt:lpstr>Akran Zorbalığına Müdahale</vt:lpstr>
      <vt:lpstr>PowerPoint Sunusu</vt:lpstr>
      <vt:lpstr>Akran Zorbalığına Müdahale</vt:lpstr>
      <vt:lpstr>Akran Zorbalığına Müdahale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CT</dc:creator>
  <cp:lastModifiedBy>PSİKOLOJİK DANIŞMAN</cp:lastModifiedBy>
  <cp:revision>8</cp:revision>
  <dcterms:created xsi:type="dcterms:W3CDTF">2020-08-05T07:53:02Z</dcterms:created>
  <dcterms:modified xsi:type="dcterms:W3CDTF">2021-10-19T11:46:23Z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2020-08-05T00:00:00Z</vt:filetime>
  </property>
</Properties>
</file>